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13" r:id="rId2"/>
    <p:sldId id="31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314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315" r:id="rId30"/>
    <p:sldId id="316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C7"/>
    <a:srgbClr val="0F6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660" autoAdjust="0"/>
  </p:normalViewPr>
  <p:slideViewPr>
    <p:cSldViewPr snapToGrid="0" snapToObjects="1">
      <p:cViewPr varScale="1">
        <p:scale>
          <a:sx n="129" d="100"/>
          <a:sy n="129" d="100"/>
        </p:scale>
        <p:origin x="1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7330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4865E-6086-ED55-0EE4-0364A6481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8097A-3F4E-3C56-E9A6-844D9310A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BE415B-A6E4-A3C6-9B0A-81A51B8CE9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349EE-CE19-6E33-3D88-C4BB020E6C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60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2988E-99A0-F317-38FE-019CDCB08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F8AA32-ED5A-047A-2EAD-A85CA2313D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C0043D-23D4-C36A-483A-87AFAB59D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F541C-FF73-7880-BD96-0F259CC393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31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DD660-FC3A-A950-27B6-BF6A30A06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6A43A-F523-ABD5-FA71-A4A6594A7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5DB2D-6B4B-C638-016F-F64B9B7E4B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94337-850E-A303-5B59-D904D41523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8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B5173-E489-30C5-9B02-9C1A707AC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5BDC1D-E5FD-56BB-EE07-A72E0D7A6E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01146D-4FB9-44FC-1F7A-7667AB71C5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324E9A-7648-90BD-F891-852477212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1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4987-5C2A-250F-6552-06AE4C8C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72B7E1-2C2C-2E69-5C73-B52A4520C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4EF504-9A8F-C4C4-E57A-757F84480E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3D095-A3B5-CF10-4AA3-E586DCAE34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94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F4656-39FC-8935-156F-54899278B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ED61D3-F83A-5CF4-7213-705BF28ADE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70D228-4EEA-3F29-0DA1-AEAE5E463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47B95-5419-258B-BF5A-233CB1AA7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660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F91EC-C092-616C-9C97-38B75CA43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F7AC3A-ACE6-1C17-23A5-7CD4FD19BC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212192-7FB7-2942-9A8A-A77153619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002B-3545-A469-EDB6-4D9D59905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30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02CBB-DB7E-E364-C560-373E3489A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7E26C1-71AF-9A26-CCAF-C41FEBEC4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58AA8-0DCC-49AB-2299-6A8DFC488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9D6C1-FAA0-251F-3897-F1812A8910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87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C1D78-0057-9F41-1002-CCEFA2899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2FF774-26BE-0CE6-4447-9CF7F357C0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30C56A-36BA-743C-26ED-6C5050A71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3F7E5-26A4-7E24-ED03-506B8A5A83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951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es/photo/1207809" TargetMode="Externa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blogluengo.blogspot.com/2013/05/jugar-las-chapa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openclipart.org/detail/241693/checkered-chromatic-question-mark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_3-ZOKKo7II" TargetMode="Externa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technofaq.org/posts/2020/02/when-customer-loyalty-is-bad-for-busines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atelier-canope-19.canoprof.fr/eleve/Formation%20initiale%20et%20continue/Classe_inversee_19_6H/activities/ecriture_collaborative.x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TYMWadOW7c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www.youtube.com/watch?v=fn3KWM1kuAw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antonioluna.org/2014/02/aprendiendo-espanol-con-apps-duolingo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biancosulnero.blogspot.com/2016/11/compresenza-educatore-ed-insegnante-di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algoritmolegal.com/inteligencia-artificial/discurso-de-odio-ia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www.cam.ac.uk/research/news/new-open-source-platform-allows-users-to-evaluate-performance-of-ai-powered-chatbot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nio.com/it/textures/texture-legno/vecchio-marrone-modello-parquet-legno-dettaglio-macro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it/cromatico-colore-background-1725998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p-atti.blogspot.com/2019/06/intervento-su-un-gruppo-disfunzionale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www.cuentocolectivo.com/el-concienzudo-psicoanalisi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pt/vectors/ciclo-fase-mudan%C3%A7a-processo-2019530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piqsels.com/it/search?q=alpinismo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blog.keliweb.it/2016/08/provider-hosting-inizio-progetto-business-web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sergiobalaccoscrittore.blogspot.com/2012/11/apparenze-e-realta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wired.it/attualita/tech/2019/04/20/europa-intelligenza-artificiale-etica-affidabile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el-marketing-en-la-administracion.blogspot.com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ilmond.wordpress.com/2017/04/13/team-di-apple-lavora-su-rivoluzionario-sistema-di-monitoraggio-della-glicemia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F177C-B82E-AA80-5E9E-37E486E2D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3B0CC4E-1EB5-42F4-B3DF-416BAC7B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813AC6D-E668-41BB-C35F-CAB78B300562}"/>
              </a:ext>
            </a:extLst>
          </p:cNvPr>
          <p:cNvSpPr/>
          <p:nvPr/>
        </p:nvSpPr>
        <p:spPr>
          <a:xfrm>
            <a:off x="285815" y="2110085"/>
            <a:ext cx="8572500" cy="92333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Benvenuti!</a:t>
            </a:r>
            <a:endParaRPr lang="en-US" sz="6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A37B0DC-7CCE-3448-9FE9-6DF154DAB28D}"/>
              </a:ext>
            </a:extLst>
          </p:cNvPr>
          <p:cNvSpPr/>
          <p:nvPr/>
        </p:nvSpPr>
        <p:spPr>
          <a:xfrm>
            <a:off x="285750" y="1654131"/>
            <a:ext cx="65" cy="3636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125E9D8-C81D-6EC0-2BA0-C15AC37B3D1D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C4F30B5-01A4-F389-64D9-4B3170CF335A}"/>
              </a:ext>
            </a:extLst>
          </p:cNvPr>
          <p:cNvSpPr txBox="1"/>
          <p:nvPr/>
        </p:nvSpPr>
        <p:spPr>
          <a:xfrm>
            <a:off x="7474528" y="4673084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8538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3F2A3-46DE-2FCD-2428-846E1A8AE902}"/>
              </a:ext>
            </a:extLst>
          </p:cNvPr>
          <p:cNvSpPr/>
          <p:nvPr/>
        </p:nvSpPr>
        <p:spPr>
          <a:xfrm>
            <a:off x="0" y="2524217"/>
            <a:ext cx="5716587" cy="26192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32060" y="236084"/>
            <a:ext cx="274434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Difficoltà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scalare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60810" y="896922"/>
            <a:ext cx="4293833" cy="3893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complessità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tecnica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RLHF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sfida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significativa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</a:p>
          <a:p>
            <a:endParaRPr lang="en-US" sz="110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L'implementazione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richiede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competenze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specializzate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</a:t>
            </a:r>
            <a:b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human-computer interaction</a:t>
            </a: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L'infrastruttura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necessaria è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considerevole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Cluster 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GPU/TPU ad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prestazioni</a:t>
            </a: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Sistemi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gestione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robusti</a:t>
            </a: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Pipeline di elaborazione ottimizzate 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gestire grandi volumi di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</a:t>
            </a: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stabilità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training è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un'altra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sfida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critica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  <a:b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algoritmi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RL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notoriamente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instabili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richiedono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un'attenta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calibrazione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parametri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evitare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divergenze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collassi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l'addestramento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6146" name="Picture 2" descr="Torretta Del Bagnino, Bagnino">
            <a:extLst>
              <a:ext uri="{FF2B5EF4-FFF2-40B4-BE49-F238E27FC236}">
                <a16:creationId xmlns:a16="http://schemas.microsoft.com/office/drawing/2014/main" id="{285CE956-545A-4B19-7BEB-BE0E78A4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587" y="0"/>
            <a:ext cx="34274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96436" y="247355"/>
            <a:ext cx="4000500" cy="3722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Difficoltà di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scalare</a:t>
            </a:r>
            <a:endParaRPr lang="en-US" sz="2400" dirty="0"/>
          </a:p>
        </p:txBody>
      </p:sp>
      <p:sp>
        <p:nvSpPr>
          <p:cNvPr id="22" name="Shape 19"/>
          <p:cNvSpPr/>
          <p:nvPr/>
        </p:nvSpPr>
        <p:spPr>
          <a:xfrm>
            <a:off x="6057416" y="0"/>
            <a:ext cx="308658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AD8BC8D-6CA3-1474-D54A-498D55B1B596}"/>
              </a:ext>
            </a:extLst>
          </p:cNvPr>
          <p:cNvSpPr txBox="1"/>
          <p:nvPr/>
        </p:nvSpPr>
        <p:spPr>
          <a:xfrm>
            <a:off x="520329" y="1092556"/>
            <a:ext cx="4000500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gestione di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dataset di preferenze umane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 larga scala presenta sfide uniche.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necessario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reclutare e formare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numero significativo di annotatori umani, garantendo che comprendano le linee guida e mantengano coerenza nelle loro valutazioni.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 del feedback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cruciale: 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bias, inconsistenze o errori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nelle preferenze umane possono propagarsi e amplificarsi durante l'addestramento RLHF, portando a comportamenti indesiderati nel modello finale.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richiede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sistemi sofisticati di controllo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 e validazione incrociata.</a:t>
            </a:r>
          </a:p>
        </p:txBody>
      </p:sp>
      <p:pic>
        <p:nvPicPr>
          <p:cNvPr id="5122" name="Picture 2" descr="Scale, Scala A Chiocciola">
            <a:extLst>
              <a:ext uri="{FF2B5EF4-FFF2-40B4-BE49-F238E27FC236}">
                <a16:creationId xmlns:a16="http://schemas.microsoft.com/office/drawing/2014/main" id="{69B61140-1E34-1E4A-2AC3-7912E99446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91" t="2214" r="-1"/>
          <a:stretch>
            <a:fillRect/>
          </a:stretch>
        </p:blipFill>
        <p:spPr bwMode="auto">
          <a:xfrm>
            <a:off x="6057418" y="0"/>
            <a:ext cx="308658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0">
            <a:extLst>
              <a:ext uri="{FF2B5EF4-FFF2-40B4-BE49-F238E27FC236}">
                <a16:creationId xmlns:a16="http://schemas.microsoft.com/office/drawing/2014/main" id="{43290C18-4765-FB0E-0085-5A9430D4532A}"/>
              </a:ext>
            </a:extLst>
          </p:cNvPr>
          <p:cNvSpPr/>
          <p:nvPr/>
        </p:nvSpPr>
        <p:spPr>
          <a:xfrm>
            <a:off x="4572000" y="2473910"/>
            <a:ext cx="4572000" cy="26588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Shape 0">
            <a:extLst>
              <a:ext uri="{FF2B5EF4-FFF2-40B4-BE49-F238E27FC236}">
                <a16:creationId xmlns:a16="http://schemas.microsoft.com/office/drawing/2014/main" id="{1D0E0DE9-1C49-2C51-69BE-EC03B05CB921}"/>
              </a:ext>
            </a:extLst>
          </p:cNvPr>
          <p:cNvSpPr/>
          <p:nvPr/>
        </p:nvSpPr>
        <p:spPr>
          <a:xfrm>
            <a:off x="0" y="1015014"/>
            <a:ext cx="4572000" cy="411777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373380" y="281877"/>
            <a:ext cx="1745671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Costi elevati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302359" y="1297911"/>
            <a:ext cx="3920490" cy="20313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L'implementazione di RLHF comporta 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 significativi 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 più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fronti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risorse computazionali 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necessarie sono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enormi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  <a:b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Cluster di GPU/TPU di fascia alta per addestrare modelli di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ricompensa</a:t>
            </a:r>
            <a:b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Ottimizzare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 modelli linguistici con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algoritmi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RL</a:t>
            </a:r>
          </a:p>
          <a:p>
            <a:pPr marL="0" indent="0">
              <a:buNone/>
            </a:pP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costi hardware possono facilmente 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raggiungere milioni di euro 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progetti di grandi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dimensioni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145105-021D-D711-A1F2-08A5A3327F99}"/>
              </a:ext>
            </a:extLst>
          </p:cNvPr>
          <p:cNvSpPr txBox="1"/>
          <p:nvPr/>
        </p:nvSpPr>
        <p:spPr>
          <a:xfrm>
            <a:off x="4921151" y="2755907"/>
            <a:ext cx="401574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Altrettanto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onerosa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l'annotazione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reclutare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pagare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annotatori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qualificati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valutare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migliaia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milioni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investimento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considerevole</a:t>
            </a:r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Inoltre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tempi di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sviluppo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</a:t>
            </a:r>
            <a:r>
              <a:rPr lang="en-US" sz="110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lunghi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</a:t>
            </a:r>
          </a:p>
          <a:p>
            <a:endParaRPr lang="en-US" sz="110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processo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iterativo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raccolta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feedback,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addestramento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reward model e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ottimizzazione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RL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può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richiedere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mesi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con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conseguenti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operativi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elevati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ritardi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time-to-market</a:t>
            </a:r>
            <a:endParaRPr lang="en-US" sz="110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D1E0177-12AC-FF4C-D83D-B884413B8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396" y="883628"/>
            <a:ext cx="651510" cy="651510"/>
          </a:xfrm>
          <a:prstGeom prst="rect">
            <a:avLst/>
          </a:prstGeom>
        </p:spPr>
      </p:pic>
      <p:pic>
        <p:nvPicPr>
          <p:cNvPr id="4100" name="Picture 4" descr="Nvidia continuerà a produrre GPU grazie a un accordo tra Microsoft e Intel  | TechRadar">
            <a:extLst>
              <a:ext uri="{FF2B5EF4-FFF2-40B4-BE49-F238E27FC236}">
                <a16:creationId xmlns:a16="http://schemas.microsoft.com/office/drawing/2014/main" id="{BABEA64D-EC8E-3C1D-BD0A-5FC00897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231" y="3699945"/>
            <a:ext cx="2556769" cy="143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EE5A331-9C00-4F7B-E2D8-979A61D9E05A}"/>
              </a:ext>
            </a:extLst>
          </p:cNvPr>
          <p:cNvSpPr txBox="1"/>
          <p:nvPr/>
        </p:nvSpPr>
        <p:spPr>
          <a:xfrm>
            <a:off x="1016493" y="4701897"/>
            <a:ext cx="134496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intanto</a:t>
            </a:r>
            <a:r>
              <a:rPr lang="en-US" sz="110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da NVIDIA…</a:t>
            </a:r>
          </a:p>
        </p:txBody>
      </p:sp>
      <p:pic>
        <p:nvPicPr>
          <p:cNvPr id="29" name="Picture 28" descr="A group of colorful sticky notes&#10;&#10;AI-generated content may be incorrect.">
            <a:extLst>
              <a:ext uri="{FF2B5EF4-FFF2-40B4-BE49-F238E27FC236}">
                <a16:creationId xmlns:a16="http://schemas.microsoft.com/office/drawing/2014/main" id="{EB45F6BF-7EEC-07A4-FAFA-F6585A810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30493" y="832334"/>
            <a:ext cx="2455013" cy="1636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663418" y="272534"/>
            <a:ext cx="3215624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Trade-off qualità/costi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572000" y="790546"/>
            <a:ext cx="4023354" cy="38472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L'implementazione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RLHF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richiede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bilanciamento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performance e la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sostenibilità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economica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Miglioramenti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incrementali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nella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richiedono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risorse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esponenzialmente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maggiori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aziende devono prendere decisioni strategiche su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dove investire risorse limitate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migliorare la qualità delle risposte, ampliare le capacità del modello, o ottimizzare l'efficienza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computazionale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Stanno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emergendo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approcci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alternativi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come: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RLAIF (RL from AI Feedback)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Constitutional AI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mirano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ridurre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dipendenza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dal feedback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diretto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offrendo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potenzialmente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equilibrio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7172" name="Picture 4" descr="Qualità, Quantità, Bilancia, Lavoro">
            <a:extLst>
              <a:ext uri="{FF2B5EF4-FFF2-40B4-BE49-F238E27FC236}">
                <a16:creationId xmlns:a16="http://schemas.microsoft.com/office/drawing/2014/main" id="{E3AA16A1-B5D6-5C3E-6D40-19B26EF495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/>
          <a:stretch>
            <a:fillRect/>
          </a:stretch>
        </p:blipFill>
        <p:spPr bwMode="auto">
          <a:xfrm>
            <a:off x="0" y="1732344"/>
            <a:ext cx="4206218" cy="3411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5032AE-9732-3FAB-F85B-EC3C66BE5E69}"/>
              </a:ext>
            </a:extLst>
          </p:cNvPr>
          <p:cNvSpPr/>
          <p:nvPr/>
        </p:nvSpPr>
        <p:spPr>
          <a:xfrm>
            <a:off x="0" y="0"/>
            <a:ext cx="4206218" cy="1732344"/>
          </a:xfrm>
          <a:prstGeom prst="rect">
            <a:avLst/>
          </a:prstGeom>
          <a:solidFill>
            <a:srgbClr val="00AE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53740"/>
            <a:ext cx="219290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30" name="Shape 2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8ADAE6EC-CADC-CA86-0E85-FFF0F4893F9A}"/>
              </a:ext>
            </a:extLst>
          </p:cNvPr>
          <p:cNvSpPr txBox="1"/>
          <p:nvPr/>
        </p:nvSpPr>
        <p:spPr>
          <a:xfrm>
            <a:off x="154744" y="1099742"/>
            <a:ext cx="4036256" cy="259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pipeline completa per l'allineamento dei modelli linguistici con le preferenze umane comprende tre fasi fondamentali: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 grandi corpora di testo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 (SFT)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esempi di alta qualità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RLHF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l'ottimizzazione finale basata sul feedback umano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RLHF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offre vantaggi concreti in termini di qualità e allineamento delle risposte, ma presenta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forti costi e limiti di scalabilità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814DB02-BDF4-A92A-EF2D-D904F1FEDB6A}"/>
              </a:ext>
            </a:extLst>
          </p:cNvPr>
          <p:cNvSpPr txBox="1"/>
          <p:nvPr/>
        </p:nvSpPr>
        <p:spPr>
          <a:xfrm>
            <a:off x="4968240" y="1097873"/>
            <a:ext cx="3779520" cy="1253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8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futuro dell'allineamento AI richiederà un bilanciamento attento tra miglioramento delle performance e sostenibilità economica, esplorando anche approcci alternativi come:</a:t>
            </a:r>
          </a:p>
          <a:p>
            <a:pPr>
              <a:buNone/>
            </a:pPr>
            <a:endParaRPr lang="it-IT" sz="1258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8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RLAIF (RL from AI Feedback)</a:t>
            </a:r>
          </a:p>
        </p:txBody>
      </p:sp>
      <p:pic>
        <p:nvPicPr>
          <p:cNvPr id="36" name="Immagine 35" descr="Immagine che contiene testo, cielo, aria aperta, segnaletica">
            <a:extLst>
              <a:ext uri="{FF2B5EF4-FFF2-40B4-BE49-F238E27FC236}">
                <a16:creationId xmlns:a16="http://schemas.microsoft.com/office/drawing/2014/main" id="{EF8B7377-3CE5-E673-018E-FE75B3840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4663" b="20543"/>
          <a:stretch>
            <a:fillRect/>
          </a:stretch>
        </p:blipFill>
        <p:spPr>
          <a:xfrm>
            <a:off x="4572000" y="2903220"/>
            <a:ext cx="4572000" cy="2240280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5107178-E4D8-01D8-6290-251098DCC00F}"/>
              </a:ext>
            </a:extLst>
          </p:cNvPr>
          <p:cNvSpPr txBox="1"/>
          <p:nvPr/>
        </p:nvSpPr>
        <p:spPr>
          <a:xfrm>
            <a:off x="0" y="5143500"/>
            <a:ext cx="37795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blogluengo.blogspot.com/2013/05/jugar-las-chapas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sa/3.0/"/>
              </a:rPr>
              <a:t>CC BY-SA-NC</a:t>
            </a:r>
            <a:endParaRPr lang="it-IT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Casi d'uso RLHF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000125"/>
            <a:ext cx="85725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0ADA786B-ADDD-7ABC-8F9E-BC1264A2D6E0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BF808735-2CEA-7084-452B-43FA355D57E0}"/>
              </a:ext>
            </a:extLst>
          </p:cNvPr>
          <p:cNvSpPr txBox="1"/>
          <p:nvPr/>
        </p:nvSpPr>
        <p:spPr>
          <a:xfrm>
            <a:off x="73498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7">
            <a:extLst>
              <a:ext uri="{FF2B5EF4-FFF2-40B4-BE49-F238E27FC236}">
                <a16:creationId xmlns:a16="http://schemas.microsoft.com/office/drawing/2014/main" id="{64FE1ECD-70F2-4A78-D5FD-4D1363F3B8BA}"/>
              </a:ext>
            </a:extLst>
          </p:cNvPr>
          <p:cNvSpPr/>
          <p:nvPr/>
        </p:nvSpPr>
        <p:spPr>
          <a:xfrm rot="5400000">
            <a:off x="3596985" y="180914"/>
            <a:ext cx="737754" cy="7571509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1149493" y="305221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7036594" y="2959"/>
            <a:ext cx="2107406" cy="5143500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CA1782E-FCCC-79E1-D6D3-3112A2BCCB4E}"/>
              </a:ext>
            </a:extLst>
          </p:cNvPr>
          <p:cNvSpPr txBox="1"/>
          <p:nvPr/>
        </p:nvSpPr>
        <p:spPr>
          <a:xfrm>
            <a:off x="1149493" y="1176832"/>
            <a:ext cx="527252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4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Questa presentazione ha l'obiettivo di mostrare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applicazioni pratiche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from Human Feedback (RLHF) in diversi contesti.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4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Esploreremo come questa tecnologia, che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integra il feedback umano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nel processo di addestramento dei modelli di intelligenza artificiale, stia trasformando vari settori.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4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Analizzeremo casi d'uso concreti, evidenziando i benefici in termini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personalizzazione, efficienza e sicurezza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 termine, avrete una panoramica chiara per comprendere il potenziale e le implicazioni di RLHF nel mondo reale.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4AC75-A971-BC85-D276-DF453F185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B22A5A9-9712-1AA8-2FE4-096E5D596A9D}"/>
              </a:ext>
            </a:extLst>
          </p:cNvPr>
          <p:cNvSpPr/>
          <p:nvPr/>
        </p:nvSpPr>
        <p:spPr>
          <a:xfrm>
            <a:off x="1149493" y="305221"/>
            <a:ext cx="356668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Domanda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il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pubblico</a:t>
            </a:r>
            <a:endParaRPr lang="en-US" sz="2400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D5F5E41-DA15-1C65-5523-DDDCA0913868}"/>
              </a:ext>
            </a:extLst>
          </p:cNvPr>
          <p:cNvSpPr txBox="1"/>
          <p:nvPr/>
        </p:nvSpPr>
        <p:spPr>
          <a:xfrm>
            <a:off x="1069050" y="1176832"/>
            <a:ext cx="65629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Secondo voi, quali settori beneficeranno maggiormente dal RLHF e dall’AI in generale?</a:t>
            </a:r>
          </a:p>
        </p:txBody>
      </p:sp>
      <p:pic>
        <p:nvPicPr>
          <p:cNvPr id="7" name="Picture 6" descr="A colorful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F8F865CD-B26A-1187-E9CA-5AE3496C5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91030" y="2476869"/>
            <a:ext cx="918987" cy="1613146"/>
          </a:xfrm>
          <a:prstGeom prst="rect">
            <a:avLst/>
          </a:prstGeom>
        </p:spPr>
      </p:pic>
      <p:pic>
        <p:nvPicPr>
          <p:cNvPr id="8" name="Picture 7" descr="A colorful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66A7B937-B695-5E8A-C98C-FF7AC16E2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156449" y="3022761"/>
            <a:ext cx="918987" cy="1613146"/>
          </a:xfrm>
          <a:prstGeom prst="rect">
            <a:avLst/>
          </a:prstGeom>
        </p:spPr>
      </p:pic>
      <p:pic>
        <p:nvPicPr>
          <p:cNvPr id="9" name="Picture 8" descr="A colorful question mark on a black background&#10;&#10;AI-generated content may be incorrect.">
            <a:extLst>
              <a:ext uri="{FF2B5EF4-FFF2-40B4-BE49-F238E27FC236}">
                <a16:creationId xmlns:a16="http://schemas.microsoft.com/office/drawing/2014/main" id="{15F2043D-3CB5-836D-A256-F9B1562E0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701810" y="2989033"/>
            <a:ext cx="918987" cy="161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63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"/>
            <a:ext cx="39416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202059" y="266129"/>
            <a:ext cx="4710545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Chatbot per Customer Care: 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Risposte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Rapide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Personalizzate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202059" y="1645960"/>
            <a:ext cx="4710544" cy="250068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settore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customer care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l'impiego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chatbot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RLHF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rivoluzionando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l'interazione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assistenti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virtuali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fornire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non solo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rapide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altamente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personalizzate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Grazie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all'addestramento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feedback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chatbot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apprende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sfumature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linguaggio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le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aspettative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clienti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traduce in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un'esperienza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fluida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soddisfacente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disponibile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24/7,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aumenta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fidelizzazione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cliente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l'immagine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brand.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Immagine 8" descr="Immagine che contiene persona, Viso umano, vestiti, muro">
            <a:extLst>
              <a:ext uri="{FF2B5EF4-FFF2-40B4-BE49-F238E27FC236}">
                <a16:creationId xmlns:a16="http://schemas.microsoft.com/office/drawing/2014/main" id="{41068F14-0BDA-DAB2-6441-4A7A864F0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1298304"/>
            <a:ext cx="3941618" cy="254689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B9F76D9-B662-2734-EFC7-69BA5E2C662E}"/>
              </a:ext>
            </a:extLst>
          </p:cNvPr>
          <p:cNvSpPr txBox="1"/>
          <p:nvPr/>
        </p:nvSpPr>
        <p:spPr>
          <a:xfrm>
            <a:off x="-38472" y="5143499"/>
            <a:ext cx="79601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technofaq.org/posts/2020/02/when-customer-loyalty-is-bad-for-business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sa/3.0/"/>
              </a:rPr>
              <a:t>CC BY-SA-NC</a:t>
            </a:r>
            <a:endParaRPr lang="it-IT" sz="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AA7F2-5F20-FC33-38C5-6D49016D88F9}"/>
              </a:ext>
            </a:extLst>
          </p:cNvPr>
          <p:cNvSpPr txBox="1"/>
          <p:nvPr/>
        </p:nvSpPr>
        <p:spPr>
          <a:xfrm>
            <a:off x="144263" y="4240141"/>
            <a:ext cx="459123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6"/>
              </a:rPr>
              <a:t>Video: Putting AI to work for Customer Service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599" y="470008"/>
            <a:ext cx="4893469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Chatbot per Customer Care: </a:t>
            </a:r>
            <a:r>
              <a:rPr lang="en-US" sz="1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Riduzione Costi e Scalabilità </a:t>
            </a:r>
            <a:endParaRPr lang="en-US" sz="1900" dirty="0"/>
          </a:p>
        </p:txBody>
      </p:sp>
      <p:sp>
        <p:nvSpPr>
          <p:cNvPr id="25" name="Shape 22"/>
          <p:cNvSpPr/>
          <p:nvPr/>
        </p:nvSpPr>
        <p:spPr>
          <a:xfrm>
            <a:off x="5394982" y="1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5B4FA75-82C1-CDE3-4882-106817A044FE}"/>
              </a:ext>
            </a:extLst>
          </p:cNvPr>
          <p:cNvSpPr txBox="1"/>
          <p:nvPr/>
        </p:nvSpPr>
        <p:spPr>
          <a:xfrm>
            <a:off x="228599" y="1536709"/>
            <a:ext cx="45720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Oltre a migliorare la qualità del servizio, i chatbot potenziati con RLHF offrono significativi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 economici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Automatizzando una vasta gamma di interazioni, dalla risposta a domande frequenti alla gestione di ordini,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riducono drasticamente il carico di lavoro degli operatori umani.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tecnologia è intrinsecamente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scalabile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un singolo chatbot può gestire migliaia di conversazioni simultaneamente, garantendo un servizio efficiente anche durante i picchi di domanda.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scalabilità e la riduzione dei costi rendono l'assistenza clienti più accessibile per aziende di ogni dimensione.</a:t>
            </a:r>
          </a:p>
        </p:txBody>
      </p:sp>
      <p:pic>
        <p:nvPicPr>
          <p:cNvPr id="29" name="Immagine 28" descr="Immagine che contiene Elementi grafici, design">
            <a:extLst>
              <a:ext uri="{FF2B5EF4-FFF2-40B4-BE49-F238E27FC236}">
                <a16:creationId xmlns:a16="http://schemas.microsoft.com/office/drawing/2014/main" id="{945DD553-0BF3-675F-E171-477330420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20643" y="1297297"/>
            <a:ext cx="3823357" cy="2548905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71F1978A-89D9-7029-2F1D-E97BA9DF5193}"/>
              </a:ext>
            </a:extLst>
          </p:cNvPr>
          <p:cNvSpPr txBox="1"/>
          <p:nvPr/>
        </p:nvSpPr>
        <p:spPr>
          <a:xfrm>
            <a:off x="0" y="5143500"/>
            <a:ext cx="6000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atelier-canope-19.canoprof.fr/eleve/Formation%20initiale%20et%20continue/Classe_inversee_19_6H/activities/ecriture_collaborative.x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sa/3.0/"/>
              </a:rPr>
              <a:t>CC BY-SA</a:t>
            </a:r>
            <a:endParaRPr lang="it-IT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5B6BB-4DCC-AAA2-DEA7-68055C7C7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>
            <a:extLst>
              <a:ext uri="{FF2B5EF4-FFF2-40B4-BE49-F238E27FC236}">
                <a16:creationId xmlns:a16="http://schemas.microsoft.com/office/drawing/2014/main" id="{B7406AF0-7581-8186-05A3-9DC7910E5CE2}"/>
              </a:ext>
            </a:extLst>
          </p:cNvPr>
          <p:cNvSpPr/>
          <p:nvPr/>
        </p:nvSpPr>
        <p:spPr>
          <a:xfrm>
            <a:off x="4657817" y="0"/>
            <a:ext cx="448618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C9FBA17-9C58-50A3-8E76-99981CCFBA73}"/>
              </a:ext>
            </a:extLst>
          </p:cNvPr>
          <p:cNvSpPr/>
          <p:nvPr/>
        </p:nvSpPr>
        <p:spPr>
          <a:xfrm>
            <a:off x="306705" y="413242"/>
            <a:ext cx="254076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Cosa ne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pensate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?</a:t>
            </a:r>
            <a:endParaRPr lang="en-US" sz="2400" dirty="0"/>
          </a:p>
        </p:txBody>
      </p:sp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512D2B80-9EC4-7068-ED50-89FF03394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22" y="1286256"/>
            <a:ext cx="4191580" cy="2939796"/>
          </a:xfrm>
          <a:prstGeom prst="rect">
            <a:avLst/>
          </a:prstGeom>
        </p:spPr>
      </p:pic>
      <p:pic>
        <p:nvPicPr>
          <p:cNvPr id="14" name="Picture 13">
            <a:hlinkClick r:id="rId5"/>
            <a:extLst>
              <a:ext uri="{FF2B5EF4-FFF2-40B4-BE49-F238E27FC236}">
                <a16:creationId xmlns:a16="http://schemas.microsoft.com/office/drawing/2014/main" id="{EDDEA47E-CACD-CC0D-57D8-9157C1A06C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070" y="1242486"/>
            <a:ext cx="4191580" cy="29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60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572000" y="269706"/>
            <a:ext cx="5128282" cy="95410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Assistenti in Education: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allo Studio e Tutoring Personalizzato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4663418" y="1680069"/>
            <a:ext cx="4023354" cy="288540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campo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dell'istruzione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assistenti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virtuali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RLHF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stanno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emergendo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potenti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strumenti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all'apprendimento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Piattaforme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come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Khan Academy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Duolingo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utilizzano questa tecnologia per offrire esperienze di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tutoring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personalizzato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assistente AI può adattare il ritmo delle lezioni, fornire spiegazioni alternative e creare esercizi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mirati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approccio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individualizzato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rende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l'apprendimento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efficace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coinvolgente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democratizzando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l'accesso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un'istruzione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9" name="Immagine 8" descr="Immagine che contiene sorridente, Animali giocattolo, clipart, emoticon">
            <a:extLst>
              <a:ext uri="{FF2B5EF4-FFF2-40B4-BE49-F238E27FC236}">
                <a16:creationId xmlns:a16="http://schemas.microsoft.com/office/drawing/2014/main" id="{0EA4B777-B3B2-5D17-B13B-5299593F8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359" y="1143000"/>
            <a:ext cx="2857500" cy="28575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985534-7A96-20B1-276E-34A243EF8AF5}"/>
              </a:ext>
            </a:extLst>
          </p:cNvPr>
          <p:cNvSpPr txBox="1"/>
          <p:nvPr/>
        </p:nvSpPr>
        <p:spPr>
          <a:xfrm>
            <a:off x="0" y="5143501"/>
            <a:ext cx="35166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antonioluna.org/2014/02/aprendiendo-espanol-con-apps-duolingo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/3.0/"/>
              </a:rPr>
              <a:t>CC BY</a:t>
            </a:r>
            <a:endParaRPr lang="it-IT" sz="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470008"/>
            <a:ext cx="4091940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Assistenti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Education: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Limiti</a:t>
            </a:r>
            <a:r>
              <a:rPr lang="en-US" sz="1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9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Supervisione</a:t>
            </a:r>
            <a:r>
              <a:rPr lang="en-US" sz="1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Umana</a:t>
            </a:r>
            <a:endParaRPr lang="en-US" sz="1900" dirty="0"/>
          </a:p>
        </p:txBody>
      </p:sp>
      <p:sp>
        <p:nvSpPr>
          <p:cNvPr id="24" name="Shape 21"/>
          <p:cNvSpPr/>
          <p:nvPr/>
        </p:nvSpPr>
        <p:spPr>
          <a:xfrm>
            <a:off x="5394982" y="1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131B2F9-72BB-9E6F-1A92-70465891B60A}"/>
              </a:ext>
            </a:extLst>
          </p:cNvPr>
          <p:cNvSpPr txBox="1"/>
          <p:nvPr/>
        </p:nvSpPr>
        <p:spPr>
          <a:xfrm>
            <a:off x="228600" y="1690739"/>
            <a:ext cx="47244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Nonostante l'enorme potenziale, l'uso di assistenti AI nell'educazione presenta anche dei limiti.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qualità del feedback umano utilizzato per l'addestramento è cruciale: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 i dati sono distorti o di bassa qualità, il modello può perpetuare errori o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essenziale che questi strumenti siano utilizzati come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supporto e non come sostituti degli insegnanti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supervisione umana rimane indispensabile per garantire la qualità pedagogica dei contenuti, monitorare i progressi degli studenti e fornire quel supporto empatico e contestuale che solo un educatore umano può offrire.</a:t>
            </a:r>
          </a:p>
        </p:txBody>
      </p:sp>
      <p:pic>
        <p:nvPicPr>
          <p:cNvPr id="28" name="Immagine 27" descr="Immagine che contiene persona, vestiti, Viso umano, interno">
            <a:extLst>
              <a:ext uri="{FF2B5EF4-FFF2-40B4-BE49-F238E27FC236}">
                <a16:creationId xmlns:a16="http://schemas.microsoft.com/office/drawing/2014/main" id="{5D357CF2-A389-9927-DEDC-E61992CCA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374968" y="1308735"/>
            <a:ext cx="3789045" cy="2526030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F156B8A-10ED-4BCD-C1C4-D18420255A34}"/>
              </a:ext>
            </a:extLst>
          </p:cNvPr>
          <p:cNvSpPr txBox="1"/>
          <p:nvPr/>
        </p:nvSpPr>
        <p:spPr>
          <a:xfrm>
            <a:off x="0" y="5143501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biancosulnero.blogspot.com/2016/11/compresenza-educatore-ed-insegnante-di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3A172503-4BB8-D727-5413-0D4B52B38AF6}"/>
              </a:ext>
            </a:extLst>
          </p:cNvPr>
          <p:cNvSpPr/>
          <p:nvPr/>
        </p:nvSpPr>
        <p:spPr>
          <a:xfrm>
            <a:off x="4648200" y="1813560"/>
            <a:ext cx="4495800" cy="33299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896B45BA-786A-B662-2282-DB78E06F65E4}"/>
              </a:ext>
            </a:extLst>
          </p:cNvPr>
          <p:cNvSpPr/>
          <p:nvPr/>
        </p:nvSpPr>
        <p:spPr>
          <a:xfrm>
            <a:off x="0" y="1813560"/>
            <a:ext cx="4648200" cy="33299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84246"/>
            <a:ext cx="4344138" cy="6646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 Open vs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Commerciali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Accessibilità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Costi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447461" y="2108820"/>
            <a:ext cx="4124539" cy="250068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open source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come </a:t>
            </a:r>
            <a:r>
              <a:rPr lang="en-US" sz="1250" i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i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Falcon</a:t>
            </a: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 accessibili gratuitamente e il loro codice sorgente è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pubblico</a:t>
            </a:r>
            <a:endParaRPr lang="en-US" sz="125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permette a sviluppatori e ricercatori di studiarli, modificarli e utilizzarli per i propri scopi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senza costi di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licenza</a:t>
            </a:r>
            <a:endParaRPr lang="en-US" sz="125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Offrono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maggiore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flessibilità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controllo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tempo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richiedono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competenze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risorse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computazionali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enormi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essere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implementati</a:t>
            </a: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3B203D-6232-E346-12CD-C13658DB2C11}"/>
              </a:ext>
            </a:extLst>
          </p:cNvPr>
          <p:cNvSpPr txBox="1"/>
          <p:nvPr/>
        </p:nvSpPr>
        <p:spPr>
          <a:xfrm>
            <a:off x="4918710" y="2068520"/>
            <a:ext cx="401574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commerciali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i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OpenAI (ChatGPT)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lang="en-US" sz="1250" i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Anthropic (Claude)</a:t>
            </a:r>
            <a:endParaRPr lang="en-US" sz="1250" i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50" i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i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ono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proprietari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il loro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utilizzo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generalmente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pagamento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basato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API</a:t>
            </a: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facili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integrare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beneficiano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aggiornamenti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supporto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continui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C7163AD-FF7E-5D41-A810-0796AB0DCF19}"/>
              </a:ext>
            </a:extLst>
          </p:cNvPr>
          <p:cNvSpPr txBox="1"/>
          <p:nvPr/>
        </p:nvSpPr>
        <p:spPr>
          <a:xfrm>
            <a:off x="217170" y="1238891"/>
            <a:ext cx="8862060" cy="284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 panorama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linguistici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esiste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distinzione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fondamentale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open source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commerciali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24">
            <a:extLst>
              <a:ext uri="{FF2B5EF4-FFF2-40B4-BE49-F238E27FC236}">
                <a16:creationId xmlns:a16="http://schemas.microsoft.com/office/drawing/2014/main" id="{A239B9F2-E4F8-4F5F-AE94-EDBE15C5A3D6}"/>
              </a:ext>
            </a:extLst>
          </p:cNvPr>
          <p:cNvSpPr/>
          <p:nvPr/>
        </p:nvSpPr>
        <p:spPr>
          <a:xfrm>
            <a:off x="-1" y="1135380"/>
            <a:ext cx="4754905" cy="4008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hape 0"/>
          <p:cNvSpPr/>
          <p:nvPr/>
        </p:nvSpPr>
        <p:spPr>
          <a:xfrm>
            <a:off x="4754905" y="1135380"/>
            <a:ext cx="4389095" cy="400812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1"/>
          <p:cNvSpPr/>
          <p:nvPr/>
        </p:nvSpPr>
        <p:spPr>
          <a:xfrm>
            <a:off x="266700" y="206349"/>
            <a:ext cx="5333972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 Open vs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Commerciali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</a:t>
            </a:r>
            <a:endParaRPr lang="en-US" sz="1900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146CB91-DAE2-B2C5-07D4-739B1E81DC73}"/>
              </a:ext>
            </a:extLst>
          </p:cNvPr>
          <p:cNvSpPr txBox="1"/>
          <p:nvPr/>
        </p:nvSpPr>
        <p:spPr>
          <a:xfrm>
            <a:off x="4960621" y="1595176"/>
            <a:ext cx="3916679" cy="1823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Commerciali: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ChatGPT (OpenAI):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Probabilmente il più famoso, accessibile tramite API a pagamento. Noto per le sue capacità conversazionali e versatilità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Claude (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Anthropic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):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Sviluppato con forte accento sulla sicurezza e sull'allineamento etico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A75D0A8-54D1-B092-8F9E-AB5E46117DF1}"/>
              </a:ext>
            </a:extLst>
          </p:cNvPr>
          <p:cNvSpPr txBox="1"/>
          <p:nvPr/>
        </p:nvSpPr>
        <p:spPr>
          <a:xfrm>
            <a:off x="266700" y="1595176"/>
            <a:ext cx="430530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Open Source:</a:t>
            </a:r>
          </a:p>
          <a:p>
            <a:pPr>
              <a:buNone/>
            </a:pP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LLaMA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(Meta AI):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Famiglia di modelli molto performanti, rilasciati in diverse dimensioni (7B, 13B, 70B). Licenza permissiva che favorisce l'innovazione nella community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Falcon (TII):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Sviluppato negli Emirati Arabi Uniti, è un modello open source noto per la sua efficienza e per essere stato addestrato su dati di alta qualità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88776"/>
            <a:ext cx="4000500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Applicazioni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Sicure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r>
              <a:rPr lang="en-US" sz="19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Filtri</a:t>
            </a:r>
            <a:r>
              <a:rPr lang="en-US" sz="1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Contenuti Tossici </a:t>
            </a:r>
            <a:endParaRPr lang="en-US" sz="1900" dirty="0"/>
          </a:p>
        </p:txBody>
      </p:sp>
      <p:sp>
        <p:nvSpPr>
          <p:cNvPr id="24" name="Shape 21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D379DD5-8151-0B61-72AD-A16A02596440}"/>
              </a:ext>
            </a:extLst>
          </p:cNvPr>
          <p:cNvSpPr txBox="1"/>
          <p:nvPr/>
        </p:nvSpPr>
        <p:spPr>
          <a:xfrm>
            <a:off x="228600" y="1569571"/>
            <a:ext cx="4572000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delle applicazioni più importanti di RLHF è la creazione di sistemi di intelligenza artificiale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 sicuri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Addestrando i modelli con il feedback umano, è possibile insegnare loro a riconoscere e a evitare la generazione di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contenuti tossici o pericolosi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processo, noto come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safety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alignment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fondamentale per la moderazione dei contenuti online.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 esempio, un modello addestrato con RLHF può essere istruito a non rispondere a richieste che incitano all'odio, alla violenza o alla disinformazione, proteggendo gli utenti e garantendo un uso responsabile dell'IA.</a:t>
            </a:r>
          </a:p>
        </p:txBody>
      </p:sp>
      <p:pic>
        <p:nvPicPr>
          <p:cNvPr id="28" name="Immagine 27" descr="Immagine che contiene disegno, schizzo, Line art, clipart">
            <a:extLst>
              <a:ext uri="{FF2B5EF4-FFF2-40B4-BE49-F238E27FC236}">
                <a16:creationId xmlns:a16="http://schemas.microsoft.com/office/drawing/2014/main" id="{286AABF1-F111-FCAB-3BBA-2EC051E2B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3" t="4809" r="47037" b="-4809"/>
          <a:stretch>
            <a:fillRect/>
          </a:stretch>
        </p:blipFill>
        <p:spPr>
          <a:xfrm>
            <a:off x="5067300" y="0"/>
            <a:ext cx="4076700" cy="5143500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40C1D14-E652-031B-DBAF-A2A622E97209}"/>
              </a:ext>
            </a:extLst>
          </p:cNvPr>
          <p:cNvSpPr txBox="1"/>
          <p:nvPr/>
        </p:nvSpPr>
        <p:spPr>
          <a:xfrm>
            <a:off x="0" y="5143500"/>
            <a:ext cx="7715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algoritmolegal.com/inteligencia-artificial/discurso-de-odio-ia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1">
            <a:extLst>
              <a:ext uri="{FF2B5EF4-FFF2-40B4-BE49-F238E27FC236}">
                <a16:creationId xmlns:a16="http://schemas.microsoft.com/office/drawing/2014/main" id="{FB651278-E784-4ABE-275A-B5579C12205B}"/>
              </a:ext>
            </a:extLst>
          </p:cNvPr>
          <p:cNvSpPr/>
          <p:nvPr/>
        </p:nvSpPr>
        <p:spPr>
          <a:xfrm>
            <a:off x="4320540" y="1"/>
            <a:ext cx="482346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430864" y="369569"/>
            <a:ext cx="3016852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Applicazioni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Sicure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Principi di AI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Responsabile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4937760" y="1424775"/>
            <a:ext cx="3665220" cy="269304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Tracciabilità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dove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chiari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ruoli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responsabilità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errori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comportamenti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imprevisti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Privacy e </a:t>
            </a: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Sicurezza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per cui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degli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utenti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protetti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utilizzati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modo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sicuro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RLHF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contribuisce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allineando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comportamento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valori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ma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richiede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impegno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costante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monitoraggio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nell'aggiornamento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affrontare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nuove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sfide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etiche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25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9BF2792-C78B-3EF3-F7C7-F4339C191162}"/>
              </a:ext>
            </a:extLst>
          </p:cNvPr>
          <p:cNvSpPr txBox="1"/>
          <p:nvPr/>
        </p:nvSpPr>
        <p:spPr>
          <a:xfrm>
            <a:off x="430864" y="1429700"/>
            <a:ext cx="3573780" cy="3362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L'implementazione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RLHF è un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chiave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verso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un'intelligenza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artificiale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responsabile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AI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responsabile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guidano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sviluppo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l'uso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etico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queste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principi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fondamentali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troviamo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Equità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dove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trattare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tutte 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modo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evitando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bias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discriminazioni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50" b="1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Trasparenza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per cui il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funzionamento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le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decisioni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prendono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dovrebbero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essere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comprensibili</a:t>
            </a:r>
            <a:r>
              <a:rPr lang="en-US" sz="12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ispezionabili</a:t>
            </a:r>
            <a:endParaRPr lang="en-US" sz="1250" dirty="0">
              <a:solidFill>
                <a:srgbClr val="000000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273866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81924" y="348542"/>
            <a:ext cx="219290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D7A08FE-CD3B-FA6C-DB4A-7E8A4FEA0909}"/>
              </a:ext>
            </a:extLst>
          </p:cNvPr>
          <p:cNvSpPr txBox="1"/>
          <p:nvPr/>
        </p:nvSpPr>
        <p:spPr>
          <a:xfrm>
            <a:off x="4572000" y="1066416"/>
            <a:ext cx="432820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Duolingo</a:t>
            </a: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popolare app per l'apprendimento delle lingue utilizza RLHF per personalizzare le lezioni.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sistema analizza le risposte degli utenti e, grazie al feedback, adatta gli esercizi per massimizzare l'efficacia dell'apprendimento.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B57A71E-6A1B-D138-2FFB-51157285A7C5}"/>
              </a:ext>
            </a:extLst>
          </p:cNvPr>
          <p:cNvSpPr txBox="1"/>
          <p:nvPr/>
        </p:nvSpPr>
        <p:spPr>
          <a:xfrm>
            <a:off x="198098" y="1066416"/>
            <a:ext cx="3810022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sintesi, RLHF è una tecnologia trasformativa che rende i modelli di IA più allineati alle esigenze umane.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Abbiamo visto come migliora il customer care, personalizza l'educazione e aumenta la sicurezza delle applicazioni.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ChatGPT di OpenAI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successo di ChatGPT è in gran parte dovuto all'uso intensivo di RLHF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feedback di milioni di utenti ha permesso a OpenAI di affinare continuamente il modello, rendendolo più utile, colloquiale e sicuro rispetto alle versioni precedenti</a:t>
            </a:r>
          </a:p>
        </p:txBody>
      </p:sp>
      <p:pic>
        <p:nvPicPr>
          <p:cNvPr id="27" name="Immagine 26" descr="Immagine che contiene schermata, cerchio, Elementi grafici, Policromia">
            <a:extLst>
              <a:ext uri="{FF2B5EF4-FFF2-40B4-BE49-F238E27FC236}">
                <a16:creationId xmlns:a16="http://schemas.microsoft.com/office/drawing/2014/main" id="{18C2D5E0-48E8-6D83-7C89-7B57E474F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73866" y="2766215"/>
            <a:ext cx="4870133" cy="2377285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08DECA7D-76F5-BCE1-A5E6-A4A1D9F7AF43}"/>
              </a:ext>
            </a:extLst>
          </p:cNvPr>
          <p:cNvSpPr txBox="1"/>
          <p:nvPr/>
        </p:nvSpPr>
        <p:spPr>
          <a:xfrm>
            <a:off x="-73819" y="5162255"/>
            <a:ext cx="84296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cam.ac.uk/research/news/new-open-source-platform-allows-users-to-evaluate-performance-of-ai-powered-chatbots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sa/3.0/"/>
              </a:rPr>
              <a:t>CC BY-SA-NC</a:t>
            </a:r>
            <a:endParaRPr lang="it-IT" sz="9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Sfide pratiche nell'uso di RLHF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057275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6F64782-8878-E84A-42C8-C71BC317B085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275BC01E-558F-781B-021C-4E84D52EC8B6}"/>
              </a:ext>
            </a:extLst>
          </p:cNvPr>
          <p:cNvSpPr txBox="1"/>
          <p:nvPr/>
        </p:nvSpPr>
        <p:spPr>
          <a:xfrm>
            <a:off x="73498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85750" y="243959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20" name="Shape 1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3B0E95F-D9F8-4237-22D9-4F2E2C70F459}"/>
              </a:ext>
            </a:extLst>
          </p:cNvPr>
          <p:cNvSpPr txBox="1"/>
          <p:nvPr/>
        </p:nvSpPr>
        <p:spPr>
          <a:xfrm>
            <a:off x="285750" y="1024926"/>
            <a:ext cx="3662795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4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Esploreremo nel dettaglio le sfide che si incontrano nell'applicazione pratica del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from Human Feedback (RLHF)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L'obiettivo è fornire una panoramica chiara e accessibile degli ostacoli che attualmente limitano l'adozione di questa potente tecnologia su larga scala.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56F25A2-A94F-D46F-098C-22A483F20E21}"/>
              </a:ext>
            </a:extLst>
          </p:cNvPr>
          <p:cNvSpPr txBox="1"/>
          <p:nvPr/>
        </p:nvSpPr>
        <p:spPr>
          <a:xfrm>
            <a:off x="4953000" y="1024926"/>
            <a:ext cx="3810000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4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Analizzeremo i seguenti punti chiave: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soggettività degli annotatori umani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difficoltà di allineamento con le preferenze umane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problemi di generalizzazione dei modelli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4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Discuteremo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l’impatto sull'adozione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concluderemo con una sintesi delle strategie correttive per mitigare questi problemi.</a:t>
            </a:r>
          </a:p>
        </p:txBody>
      </p:sp>
      <p:pic>
        <p:nvPicPr>
          <p:cNvPr id="26" name="Immagine 25" descr="Immagine che contiene marrone, Beige, natura, arenaria">
            <a:extLst>
              <a:ext uri="{FF2B5EF4-FFF2-40B4-BE49-F238E27FC236}">
                <a16:creationId xmlns:a16="http://schemas.microsoft.com/office/drawing/2014/main" id="{11D8E3FF-16D4-E4D1-51FB-38F0679B2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4387" b="6769"/>
          <a:stretch>
            <a:fillRect/>
          </a:stretch>
        </p:blipFill>
        <p:spPr>
          <a:xfrm>
            <a:off x="1" y="3050380"/>
            <a:ext cx="4572000" cy="209311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3C65B-7569-C91D-ECB7-76ED3AD7B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>
            <a:extLst>
              <a:ext uri="{FF2B5EF4-FFF2-40B4-BE49-F238E27FC236}">
                <a16:creationId xmlns:a16="http://schemas.microsoft.com/office/drawing/2014/main" id="{630D52CB-7E4A-1F32-34A2-B86F75691537}"/>
              </a:ext>
            </a:extLst>
          </p:cNvPr>
          <p:cNvSpPr/>
          <p:nvPr/>
        </p:nvSpPr>
        <p:spPr>
          <a:xfrm>
            <a:off x="-1" y="1009095"/>
            <a:ext cx="9144001" cy="4134405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AA685CFC-3034-4458-0EDA-18DAF25003A6}"/>
              </a:ext>
            </a:extLst>
          </p:cNvPr>
          <p:cNvSpPr/>
          <p:nvPr/>
        </p:nvSpPr>
        <p:spPr>
          <a:xfrm>
            <a:off x="228600" y="182678"/>
            <a:ext cx="1811393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Esercizio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Ora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tocca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!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04E3213-7052-803D-7AB2-286E3B096FBA}"/>
              </a:ext>
            </a:extLst>
          </p:cNvPr>
          <p:cNvSpPr txBox="1"/>
          <p:nvPr/>
        </p:nvSpPr>
        <p:spPr>
          <a:xfrm>
            <a:off x="228599" y="1203960"/>
            <a:ext cx="8545498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Siete gli annotatori per un RLHF utilizzato da un tool AI chiamato «Giudice Virtuale».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Istruzioni:</a:t>
            </a:r>
            <a:b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Apri il file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“giudice_virtuale_domande.xlsx”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ogni riga troverai:</a:t>
            </a:r>
          </a:p>
          <a:p>
            <a:pPr lvl="1"/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domanda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descrive una situazione da giudicare,</a:t>
            </a:r>
          </a:p>
          <a:p>
            <a:pPr lvl="1"/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possibili risposte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lvl="2"/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A: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più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clemente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comprensiva o indulgente</a:t>
            </a:r>
          </a:p>
          <a:p>
            <a:pPr lvl="2"/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B: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più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severa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rigida o punitiva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Leggi ogni situazione con attenzione 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scegli quale delle due risposte (A o B)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ritieni più giusta o più coerente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dal punto di vista del “giudice virtuale”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Scrivi nella colonna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“Risposta scelta A o B”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lettera corrispondente alla tua scelta.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esiste una risposta corretta: l’obiettivo è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riflettere sui criteri di giudizio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su cosa consideri “giusto”, “proporzionato” o “assurdo”.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51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Integrazione RLHF in pipeline reali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657350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- Generative AI</a:t>
            </a: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2FC7CFC-36EC-5937-40DF-642AFF6824BE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85B0254C-C912-7482-7F59-8391B506E517}"/>
              </a:ext>
            </a:extLst>
          </p:cNvPr>
          <p:cNvSpPr txBox="1"/>
          <p:nvPr/>
        </p:nvSpPr>
        <p:spPr>
          <a:xfrm>
            <a:off x="73498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F237F-DEA2-A5CC-9189-F1381A0DD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>
            <a:extLst>
              <a:ext uri="{FF2B5EF4-FFF2-40B4-BE49-F238E27FC236}">
                <a16:creationId xmlns:a16="http://schemas.microsoft.com/office/drawing/2014/main" id="{DE5111B0-85C2-55DA-617B-D97F0630B55F}"/>
              </a:ext>
            </a:extLst>
          </p:cNvPr>
          <p:cNvSpPr/>
          <p:nvPr/>
        </p:nvSpPr>
        <p:spPr>
          <a:xfrm>
            <a:off x="-1" y="958788"/>
            <a:ext cx="9144001" cy="4184712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ECA4F092-B390-7046-50C2-70F5B89EAF7D}"/>
              </a:ext>
            </a:extLst>
          </p:cNvPr>
          <p:cNvSpPr/>
          <p:nvPr/>
        </p:nvSpPr>
        <p:spPr>
          <a:xfrm>
            <a:off x="228600" y="182678"/>
            <a:ext cx="1811393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Esercizio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Ora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tocca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!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11765CA-A640-C11A-424B-CDAF537DA349}"/>
              </a:ext>
            </a:extLst>
          </p:cNvPr>
          <p:cNvSpPr txBox="1"/>
          <p:nvPr/>
        </p:nvSpPr>
        <p:spPr>
          <a:xfrm>
            <a:off x="196048" y="1177554"/>
            <a:ext cx="8545498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Ora testiamo le nostre annotazioni:</a:t>
            </a: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Prompt per ChatGPT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Ho un file Excel che contiene varie domande e due possibili risposte per ognuna, insieme alle scelte fatte dai partecipanti su quale risposta adottare (clemente o severa).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struttura dell’Excel è la seguente: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 Domanda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 Risposta A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 Risposta B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 Scelta dell’annotatore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Ti chiedo di simulare il comportamento di un giudice virtuale che risponda a domande simili basandosi sulle preferenze espresse nel file. L’approccio clemente o severo sarà deciso dalla maggioranza di risposte scelte dagli annotatori per quel dominio specifico. 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pratica, quando ti farò nuove domande, tu rispondi seguendo lo stesso stile di giudizio (più clemente o più severo) che la maggior parte dei partecipanti ha scelto. Ecco il file: [inserisci il file aggregato qui].</a:t>
            </a:r>
          </a:p>
        </p:txBody>
      </p:sp>
    </p:spTree>
    <p:extLst>
      <p:ext uri="{BB962C8B-B14F-4D97-AF65-F5344CB8AC3E}">
        <p14:creationId xmlns:p14="http://schemas.microsoft.com/office/powerpoint/2010/main" val="1286286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28">
            <a:extLst>
              <a:ext uri="{FF2B5EF4-FFF2-40B4-BE49-F238E27FC236}">
                <a16:creationId xmlns:a16="http://schemas.microsoft.com/office/drawing/2014/main" id="{CEB5AFD0-C5E6-F3AC-22F6-2DA2892AC8AB}"/>
              </a:ext>
            </a:extLst>
          </p:cNvPr>
          <p:cNvSpPr/>
          <p:nvPr/>
        </p:nvSpPr>
        <p:spPr>
          <a:xfrm>
            <a:off x="4572000" y="1183902"/>
            <a:ext cx="4572000" cy="39595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Shape 0">
            <a:extLst>
              <a:ext uri="{FF2B5EF4-FFF2-40B4-BE49-F238E27FC236}">
                <a16:creationId xmlns:a16="http://schemas.microsoft.com/office/drawing/2014/main" id="{5B2288A4-06A4-4AEB-7732-C1D8413017F6}"/>
              </a:ext>
            </a:extLst>
          </p:cNvPr>
          <p:cNvSpPr/>
          <p:nvPr/>
        </p:nvSpPr>
        <p:spPr>
          <a:xfrm>
            <a:off x="0" y="1183902"/>
            <a:ext cx="4572000" cy="3959598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69190"/>
            <a:ext cx="3646832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Annotatori in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disaccordo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Divergenze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nelle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preferenze</a:t>
            </a:r>
            <a:endParaRPr lang="en-US" sz="19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8F03B0D-6164-158F-A401-EBEB1BCB7C12}"/>
              </a:ext>
            </a:extLst>
          </p:cNvPr>
          <p:cNvSpPr txBox="1"/>
          <p:nvPr/>
        </p:nvSpPr>
        <p:spPr>
          <a:xfrm>
            <a:off x="228600" y="1366580"/>
            <a:ext cx="4114800" cy="259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Un'altra sfida fondamentale nell'implementazione di RLHF risiede nella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natura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intrinsecamente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soggettiva del feedback umano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differenza di molti problemi di machine learning in cui esiste una "verità oggettiva", le preferenze umane sono complesse, sfumate e spesso contraddittorie.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porta a una situazione in cui gli annotatori umani, anche se esperti e ben addestrati, possono essere in disaccordo su quale sia la risposta "migliore".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E3AA086-D442-B5A0-EFCF-48423A509E55}"/>
              </a:ext>
            </a:extLst>
          </p:cNvPr>
          <p:cNvSpPr txBox="1"/>
          <p:nvPr/>
        </p:nvSpPr>
        <p:spPr>
          <a:xfrm>
            <a:off x="4800602" y="1366580"/>
            <a:ext cx="3871913" cy="259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divergenze nelle preferenze si manifestano a vari livelli: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Disaccordo sui fatti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(conoscenze diverse o informazioni contrastanti)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Disaccordo sullo stile e il tono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(preferenze stilistiche personali)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Disaccordo sui valori e l'etica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(percezioni diverse su sicurezza, equità e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bias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)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disaccordo costante significa che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esiste una "verità assoluta"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 cui il modello possa aspirare.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332913" y="202168"/>
            <a:ext cx="4023354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Annotatori in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disaccordo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860966" y="300461"/>
            <a:ext cx="3994068" cy="458587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Aggregazione statistica e ponderazione delle risposte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Dopo la raccolta dei dati, i giudizi umani vengono combinati in modo da produrre un segnale di ricompensa coerente: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usa 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media ponderata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assegnando più peso agli annotatori con maggiore accuratezza o coerenza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applicano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 probabilistici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inferire la “preferenza collettiva” anche da dati parzialmente discordanti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outlier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(annotatori troppo incoerenti o sospetti)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vengono identificati e filtrati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automaticamente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/>
              <a:t>Per mantenere alta la qualità nel tempo:</a:t>
            </a:r>
          </a:p>
          <a:p>
            <a:endParaRPr lang="it-IT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dirty="0"/>
              <a:t>Si implementano </a:t>
            </a:r>
            <a:r>
              <a:rPr lang="it-IT" sz="1400" b="1" dirty="0"/>
              <a:t>meccanismi di validazione incrociata</a:t>
            </a:r>
            <a:r>
              <a:rPr lang="it-IT" sz="1400" dirty="0"/>
              <a:t> tra annotatori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dirty="0"/>
              <a:t>Alcuni esempi vengono periodicamente riesaminati da esperti senior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dirty="0"/>
              <a:t>Si utilizzano </a:t>
            </a:r>
            <a:r>
              <a:rPr lang="it-IT" sz="1400" b="1" dirty="0"/>
              <a:t>test di coerenza periodici</a:t>
            </a:r>
            <a:r>
              <a:rPr lang="it-IT" sz="1400" dirty="0"/>
              <a:t>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8AD8323-95C6-72B6-7855-C0E16646ADBA}"/>
              </a:ext>
            </a:extLst>
          </p:cNvPr>
          <p:cNvSpPr txBox="1"/>
          <p:nvPr/>
        </p:nvSpPr>
        <p:spPr>
          <a:xfrm>
            <a:off x="332913" y="987980"/>
            <a:ext cx="4023354" cy="3639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Sebbene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disaccordo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annotatori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inevitabile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esistono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mitigare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problema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produrre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un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segnale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ricompensa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più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coerente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l'addestramento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400" dirty="0">
                <a:solidFill>
                  <a:srgbClr val="0F62FE"/>
                </a:solidFill>
              </a:rPr>
              <a:t>Linee guida dettagliate e formazione degli annotatori</a:t>
            </a:r>
          </a:p>
          <a:p>
            <a:endParaRPr lang="it-IT" sz="1400" dirty="0">
              <a:solidFill>
                <a:srgbClr val="0F62FE"/>
              </a:solidFill>
            </a:endParaRPr>
          </a:p>
          <a:p>
            <a:r>
              <a:rPr lang="it-IT" sz="1400" dirty="0"/>
              <a:t>Una </a:t>
            </a:r>
            <a:r>
              <a:rPr lang="it-IT" sz="1400" b="1" dirty="0"/>
              <a:t>linea guida ben progettata</a:t>
            </a:r>
            <a:r>
              <a:rPr lang="it-IT" sz="1400" dirty="0"/>
              <a:t> è il primo passo per ridurre la soggettività:</a:t>
            </a:r>
          </a:p>
          <a:p>
            <a:endParaRPr lang="it-IT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dirty="0"/>
              <a:t>Include </a:t>
            </a:r>
            <a:r>
              <a:rPr lang="it-IT" sz="1400" b="1" dirty="0"/>
              <a:t>esempi concreti</a:t>
            </a:r>
            <a:r>
              <a:rPr lang="it-IT" sz="1400" dirty="0"/>
              <a:t> di risposte buone e cattive in diversi contesti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dirty="0"/>
              <a:t>Specifica </a:t>
            </a:r>
            <a:r>
              <a:rPr lang="it-IT" sz="1400" b="1" dirty="0"/>
              <a:t>criteri chiari</a:t>
            </a:r>
            <a:r>
              <a:rPr lang="it-IT" sz="1400" dirty="0"/>
              <a:t> per giudicare accuratezza, tono, cortesia, chiarezza, sicurezza e rispetto etico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400" dirty="0"/>
              <a:t>Introduce </a:t>
            </a:r>
            <a:r>
              <a:rPr lang="it-IT" sz="1400" b="1" dirty="0"/>
              <a:t>casi limite</a:t>
            </a:r>
            <a:r>
              <a:rPr lang="it-IT" sz="1400" dirty="0"/>
              <a:t> (</a:t>
            </a:r>
            <a:r>
              <a:rPr lang="it-IT" sz="1400" dirty="0" err="1"/>
              <a:t>edge</a:t>
            </a:r>
            <a:r>
              <a:rPr lang="it-IT" sz="1400" dirty="0"/>
              <a:t> </a:t>
            </a:r>
            <a:r>
              <a:rPr lang="it-IT" sz="1400" dirty="0" err="1"/>
              <a:t>cases</a:t>
            </a:r>
            <a:r>
              <a:rPr lang="it-IT" sz="1400" dirty="0"/>
              <a:t>) per evitare interpretazioni divergenti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53740"/>
            <a:ext cx="3707746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Allineamento imperfetto </a:t>
            </a:r>
            <a:endParaRPr lang="en-US" sz="2400" dirty="0"/>
          </a:p>
        </p:txBody>
      </p:sp>
      <p:sp>
        <p:nvSpPr>
          <p:cNvPr id="21" name="Shape 18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FED9269-3B3F-732F-BC44-9F82B60544EB}"/>
              </a:ext>
            </a:extLst>
          </p:cNvPr>
          <p:cNvSpPr txBox="1"/>
          <p:nvPr/>
        </p:nvSpPr>
        <p:spPr>
          <a:xfrm>
            <a:off x="228600" y="1082880"/>
            <a:ext cx="4129088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 delle limitazioni più profonde di RLHF è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l'impossibilità di catturare tutte le sfumature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 preferenze umane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valori umani sono dinamici, dipendenti dal contesto e variano enormemente tra culture e individui.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formato standard di RLHF, basato su confronti a coppie, è un segnale di feedback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molto limitato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cattura perché una risposta è migliore o di quanto è migliore. Questo porta al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rischio di "reward hacking",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cioè quando un’IA trova un modo per massimizzare la ricompensa assegnata (reward) senza realmente fare ciò che volevamo. </a:t>
            </a:r>
          </a:p>
        </p:txBody>
      </p:sp>
      <p:pic>
        <p:nvPicPr>
          <p:cNvPr id="26" name="Immagine 25" descr="Immagine che contiene Policromia, giallo, sfocatura, arancione">
            <a:extLst>
              <a:ext uri="{FF2B5EF4-FFF2-40B4-BE49-F238E27FC236}">
                <a16:creationId xmlns:a16="http://schemas.microsoft.com/office/drawing/2014/main" id="{1855DE89-6EDA-9CDE-F6FF-2A2D06609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18422"/>
          <a:stretch>
            <a:fillRect/>
          </a:stretch>
        </p:blipFill>
        <p:spPr>
          <a:xfrm>
            <a:off x="4000501" y="-1"/>
            <a:ext cx="5143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>
            <a:extLst>
              <a:ext uri="{FF2B5EF4-FFF2-40B4-BE49-F238E27FC236}">
                <a16:creationId xmlns:a16="http://schemas.microsoft.com/office/drawing/2014/main" id="{3C4EC48B-8A70-EF0D-C96C-CC7F8B741398}"/>
              </a:ext>
            </a:extLst>
          </p:cNvPr>
          <p:cNvSpPr/>
          <p:nvPr/>
        </p:nvSpPr>
        <p:spPr>
          <a:xfrm>
            <a:off x="4750594" y="0"/>
            <a:ext cx="4393405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90646"/>
            <a:ext cx="4252767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Problemi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generalizzazione</a:t>
            </a:r>
            <a:endParaRPr lang="en-US" sz="2400" dirty="0">
              <a:solidFill>
                <a:srgbClr val="0F62FE"/>
              </a:solidFill>
              <a:latin typeface="Noto Sans" pitchFamily="34" charset="0"/>
              <a:ea typeface="Noto Sans" pitchFamily="34" charset="-122"/>
              <a:cs typeface="Noto Sans" pitchFamily="34" charset="-120"/>
            </a:endParaRPr>
          </a:p>
          <a:p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allenato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casi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specifici</a:t>
            </a:r>
            <a:endParaRPr lang="en-US" sz="19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2476C05-0588-4C3E-F210-7ED8CE232B1C}"/>
              </a:ext>
            </a:extLst>
          </p:cNvPr>
          <p:cNvSpPr txBox="1"/>
          <p:nvPr/>
        </p:nvSpPr>
        <p:spPr>
          <a:xfrm>
            <a:off x="228600" y="1563781"/>
            <a:ext cx="4164807" cy="1438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Un'altra sfida cruciale per i modelli addestrati con RLHF è 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generalizzazione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modello generalizza bene se è in grado di applicare le conoscenze apprese durante l'addestramento 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situazioni nuove e mai viste prima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16E8BB8-8692-866A-C956-03AA8B840E3A}"/>
              </a:ext>
            </a:extLst>
          </p:cNvPr>
          <p:cNvSpPr txBox="1"/>
          <p:nvPr/>
        </p:nvSpPr>
        <p:spPr>
          <a:xfrm>
            <a:off x="5082777" y="1563781"/>
            <a:ext cx="3729037" cy="2208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problema nasce dal fatto che il modello viene addestrato su un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insieme finito e specifico di prompt e preferenze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può portare a due tipi principali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fallimento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mancata applicazione in contesti nuovi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"allucinazioni" (informazioni false generate con grande sicurezza)</a:t>
            </a:r>
          </a:p>
        </p:txBody>
      </p:sp>
      <p:pic>
        <p:nvPicPr>
          <p:cNvPr id="23" name="Immagine 22" descr="Immagine che contiene foglia, autunno">
            <a:extLst>
              <a:ext uri="{FF2B5EF4-FFF2-40B4-BE49-F238E27FC236}">
                <a16:creationId xmlns:a16="http://schemas.microsoft.com/office/drawing/2014/main" id="{ADC450AC-69A2-8246-BF8D-F1BE06C6C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21" t="17833" r="-1521" b="13147"/>
          <a:stretch>
            <a:fillRect/>
          </a:stretch>
        </p:blipFill>
        <p:spPr>
          <a:xfrm>
            <a:off x="0" y="3383280"/>
            <a:ext cx="4857749" cy="1760220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036BFAF-CAFE-7931-2E54-32A26F8DFCCD}"/>
              </a:ext>
            </a:extLst>
          </p:cNvPr>
          <p:cNvSpPr txBox="1"/>
          <p:nvPr/>
        </p:nvSpPr>
        <p:spPr>
          <a:xfrm>
            <a:off x="0" y="5143500"/>
            <a:ext cx="91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p-atti.blogspot.com/2019/06/intervento-su-un-gruppo-disfunzionale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1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4571986" y="362704"/>
            <a:ext cx="4206218" cy="3693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Problemi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generalizzazione</a:t>
            </a:r>
            <a:endParaRPr lang="en-US" sz="24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A5186E5-1947-F4C2-8561-7630D9E342A2}"/>
              </a:ext>
            </a:extLst>
          </p:cNvPr>
          <p:cNvSpPr txBox="1"/>
          <p:nvPr/>
        </p:nvSpPr>
        <p:spPr>
          <a:xfrm>
            <a:off x="4729455" y="1145461"/>
            <a:ext cx="389128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difficoltà di generalizzazione in RLHF si manifesta quando si tenta di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trasferire le conoscenze da un contesto ad un altro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(es. applicare regole del golf al basket).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comportamenti desiderabili sono spesso fortemente dipendenti dal contesto.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Man mano che un modello viene addestrato su nuovi dati, c'è il rischio che "dimentichi" comportamenti appresi in precedenza.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fenomeno è noto come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catastrophic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forgetting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migliorare la generalizzazione è necessario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aumentare la diversità dei dati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trovare un equilibrio tra specializzazione e versatilità.</a:t>
            </a:r>
          </a:p>
        </p:txBody>
      </p:sp>
      <p:pic>
        <p:nvPicPr>
          <p:cNvPr id="26" name="Immagine 25" descr="Immagine che contiene gesso, testo, Arte bambini, persona&#10;&#10;Il contenuto generato dall'IA potrebbe non essere corretto.">
            <a:extLst>
              <a:ext uri="{FF2B5EF4-FFF2-40B4-BE49-F238E27FC236}">
                <a16:creationId xmlns:a16="http://schemas.microsoft.com/office/drawing/2014/main" id="{B221997F-7623-04A4-35BA-D4F5F801F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8137" y="1438275"/>
            <a:ext cx="3400425" cy="226695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5D1E526-C50C-7D2D-CAB0-EE49E9C820AE}"/>
              </a:ext>
            </a:extLst>
          </p:cNvPr>
          <p:cNvSpPr txBox="1"/>
          <p:nvPr/>
        </p:nvSpPr>
        <p:spPr>
          <a:xfrm>
            <a:off x="0" y="5143499"/>
            <a:ext cx="40767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cuentocolectivo.com/el-concienzudo-psicoanalisis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/3.0/"/>
              </a:rPr>
              <a:t>CC BY-NC</a:t>
            </a:r>
            <a:endParaRPr lang="it-IT" sz="9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53740"/>
            <a:ext cx="377507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Necessità di test continui </a:t>
            </a:r>
            <a:endParaRPr lang="en-US" sz="2400" dirty="0"/>
          </a:p>
        </p:txBody>
      </p:sp>
      <p:sp>
        <p:nvSpPr>
          <p:cNvPr id="22" name="Shape 19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7CFB548-BD29-EB28-E02F-F25572B992DD}"/>
              </a:ext>
            </a:extLst>
          </p:cNvPr>
          <p:cNvSpPr txBox="1"/>
          <p:nvPr/>
        </p:nvSpPr>
        <p:spPr>
          <a:xfrm>
            <a:off x="228600" y="1257151"/>
            <a:ext cx="4572000" cy="3431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L'implementazione di RLHF richiede un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impegno costante in test, valutazione e monitoraggio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mondo non è statico: emergono continuamente nuovi eventi, tecnologie e conversazioni culturali che modificano le preferenze degli utenti e le aspettative verso i modelli di intelligenza artificiale.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ciclo di vita di un modello RLHF è un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processo iterativo e continuo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addestramento, test e red teaming (quando si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simula un avversario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trovare debolezze in un sistema prima che lo faccia un nemico reale), rilascio, monitoraggio, raccolta di nuovi dati e ritorno all'addestramento.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ciclo, sebbene efficace, è complesso e costoso da mantenere.</a:t>
            </a:r>
          </a:p>
        </p:txBody>
      </p:sp>
      <p:pic>
        <p:nvPicPr>
          <p:cNvPr id="27" name="Immagine 26" descr="Immagine che contiene clipart, Elementi grafici, grafica, illustrazione">
            <a:extLst>
              <a:ext uri="{FF2B5EF4-FFF2-40B4-BE49-F238E27FC236}">
                <a16:creationId xmlns:a16="http://schemas.microsoft.com/office/drawing/2014/main" id="{41049D3B-86B2-789F-7C79-D8BF4EB86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85205" y="946501"/>
            <a:ext cx="3169236" cy="325049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tangolo 32">
            <a:extLst>
              <a:ext uri="{FF2B5EF4-FFF2-40B4-BE49-F238E27FC236}">
                <a16:creationId xmlns:a16="http://schemas.microsoft.com/office/drawing/2014/main" id="{59A72A55-CF54-95E9-F59E-F9486427154A}"/>
              </a:ext>
            </a:extLst>
          </p:cNvPr>
          <p:cNvSpPr/>
          <p:nvPr/>
        </p:nvSpPr>
        <p:spPr>
          <a:xfrm>
            <a:off x="4572000" y="845820"/>
            <a:ext cx="4572000" cy="4297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B6F395C5-7FFA-60F6-9880-8EEAA5834902}"/>
              </a:ext>
            </a:extLst>
          </p:cNvPr>
          <p:cNvSpPr/>
          <p:nvPr/>
        </p:nvSpPr>
        <p:spPr>
          <a:xfrm>
            <a:off x="0" y="845820"/>
            <a:ext cx="4572000" cy="429768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3909"/>
            <a:ext cx="2212144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715999D-EFA7-B4F3-27DB-80CB2DABCCB2}"/>
              </a:ext>
            </a:extLst>
          </p:cNvPr>
          <p:cNvSpPr txBox="1"/>
          <p:nvPr/>
        </p:nvSpPr>
        <p:spPr>
          <a:xfrm>
            <a:off x="336452" y="1166180"/>
            <a:ext cx="4235548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Abbiamo esplorato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principali sfide pratiche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 ostacolano l'adozione su larga scala del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from Human Feedback (RLHF).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Sebbene questa tecnica sia estremamente potente e fondamentale per l'allineamento dei moderni modelli di intelligenza artificiale, la sua implementazione è tutt'altro che semplice.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Affrontare queste sfide è cruciale per il futuro dell'intelligenza artificiale.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5CAEE2C-1BB4-9EC5-4B8C-E13896A95184}"/>
              </a:ext>
            </a:extLst>
          </p:cNvPr>
          <p:cNvSpPr txBox="1"/>
          <p:nvPr/>
        </p:nvSpPr>
        <p:spPr>
          <a:xfrm>
            <a:off x="4732020" y="1134212"/>
            <a:ext cx="3863340" cy="259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comunità di ricerca sta lavorando attivamente su diverse strategie correttive, tra cui 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Learning from AI Feedback (RLAIF)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ridurre i costi, metodi più sofisticati per modellare il disaccordo, architetture che generalizzano meglio e framework di valutazione più robusti.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percorso verso sistemi di IA veramente allineati e sicuri richiede un approccio multi-sfaccettato che combini innovazione tecnica, investimenti strategici e un impegno costante per la trasparenza.</a:t>
            </a:r>
          </a:p>
        </p:txBody>
      </p:sp>
      <p:pic>
        <p:nvPicPr>
          <p:cNvPr id="35" name="Immagine 34" descr="Immagine che contiene aria aperta, montagna, cielo, camminata">
            <a:extLst>
              <a:ext uri="{FF2B5EF4-FFF2-40B4-BE49-F238E27FC236}">
                <a16:creationId xmlns:a16="http://schemas.microsoft.com/office/drawing/2014/main" id="{0FEAA793-90D1-B765-0A39-1C12F3EE7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00" t="19729" r="-1800" b="20543"/>
          <a:stretch>
            <a:fillRect/>
          </a:stretch>
        </p:blipFill>
        <p:spPr>
          <a:xfrm>
            <a:off x="0" y="3701265"/>
            <a:ext cx="4655820" cy="14422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594" y="285750"/>
            <a:ext cx="8572500" cy="6000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Introduzione alla valutazione LLM</a:t>
            </a:r>
            <a:endParaRPr lang="en-US" sz="4388" dirty="0"/>
          </a:p>
        </p:txBody>
      </p:sp>
      <p:sp>
        <p:nvSpPr>
          <p:cNvPr id="4" name="Text 1"/>
          <p:cNvSpPr/>
          <p:nvPr/>
        </p:nvSpPr>
        <p:spPr>
          <a:xfrm>
            <a:off x="285750" y="1057275"/>
            <a:ext cx="857250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ITS Bari – Generative AI</a:t>
            </a:r>
            <a:endParaRPr lang="en-US" sz="2363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5905930-95E0-0A5F-D492-42AD78FC06CD}"/>
              </a:ext>
            </a:extLst>
          </p:cNvPr>
          <p:cNvSpPr/>
          <p:nvPr/>
        </p:nvSpPr>
        <p:spPr>
          <a:xfrm>
            <a:off x="285750" y="4644509"/>
            <a:ext cx="3720570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Docente</a:t>
            </a:r>
            <a:r>
              <a:rPr lang="en-US" sz="24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 Nazario Martino</a:t>
            </a:r>
            <a:endParaRPr lang="en-US" sz="2400" dirty="0"/>
          </a:p>
        </p:txBody>
      </p:sp>
      <p:sp>
        <p:nvSpPr>
          <p:cNvPr id="6" name="CasellaDiTesto 6">
            <a:extLst>
              <a:ext uri="{FF2B5EF4-FFF2-40B4-BE49-F238E27FC236}">
                <a16:creationId xmlns:a16="http://schemas.microsoft.com/office/drawing/2014/main" id="{99D0B896-A85E-D19A-FDE8-5623EA5C2F64}"/>
              </a:ext>
            </a:extLst>
          </p:cNvPr>
          <p:cNvSpPr txBox="1"/>
          <p:nvPr/>
        </p:nvSpPr>
        <p:spPr>
          <a:xfrm>
            <a:off x="73498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3"/>
          <p:cNvSpPr/>
          <p:nvPr/>
        </p:nvSpPr>
        <p:spPr>
          <a:xfrm>
            <a:off x="4571999" y="0"/>
            <a:ext cx="4572001" cy="5143500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85750" y="272534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1398953-5609-6F44-759E-7E964CEE4DC5}"/>
              </a:ext>
            </a:extLst>
          </p:cNvPr>
          <p:cNvSpPr txBox="1"/>
          <p:nvPr/>
        </p:nvSpPr>
        <p:spPr>
          <a:xfrm>
            <a:off x="285750" y="1170261"/>
            <a:ext cx="3911327" cy="259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Comprenderemo l'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importanza della valutazione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dei modelli linguistici di grandi dimensioni (LLM)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00" dirty="0"/>
              <a:t>🎯 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dentificheremo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differenze fondamentali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tra le metriche utilizzate durante l'addestramento e quelle per la valutazione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Impareremo a riconoscere 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rischi associati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ai modelli non adeguatamente valutati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Acquisiremo una panoramica delle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metodologie di valutazione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più comuni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DED8BB-FB38-0CC1-C113-0F882CE06AEC}"/>
              </a:ext>
            </a:extLst>
          </p:cNvPr>
          <p:cNvSpPr txBox="1"/>
          <p:nvPr/>
        </p:nvSpPr>
        <p:spPr>
          <a:xfrm>
            <a:off x="5131377" y="2035883"/>
            <a:ext cx="372687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valutazione degli LLM è un processo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essenziale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garantire che questi potenti strumenti funzionino in modo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affidabile e sicuro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nelle applicazioni del mondo reale.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0337" y="498644"/>
            <a:ext cx="391132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Obiettivi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apprendimento</a:t>
            </a:r>
            <a:endParaRPr lang="en-US" sz="2400" dirty="0"/>
          </a:p>
        </p:txBody>
      </p:sp>
      <p:sp>
        <p:nvSpPr>
          <p:cNvPr id="16" name="Shape 13"/>
          <p:cNvSpPr/>
          <p:nvPr/>
        </p:nvSpPr>
        <p:spPr>
          <a:xfrm>
            <a:off x="6334134" y="0"/>
            <a:ext cx="2809866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1D2A438-67E7-C5FB-F898-A2127923F2C1}"/>
              </a:ext>
            </a:extLst>
          </p:cNvPr>
          <p:cNvSpPr txBox="1"/>
          <p:nvPr/>
        </p:nvSpPr>
        <p:spPr>
          <a:xfrm>
            <a:off x="330337" y="1537215"/>
            <a:ext cx="399010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4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Esploreremo come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RLHF (Reinforcement Learning from Human Feedback)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si inserisce nelle pipeline di produzione reali dei modelli linguistici di grandi dimensioni (LLM).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400" dirty="0"/>
              <a:t>🎯 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Analizzeremo 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difficoltà tecniche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costi associati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all'implementazione di RLHF, fornendo una visione completa dei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trade-off tra qualità dei risultati e sostenibilità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economica del processo.</a:t>
            </a:r>
          </a:p>
        </p:txBody>
      </p:sp>
      <p:pic>
        <p:nvPicPr>
          <p:cNvPr id="20" name="Immagine 19" descr="Immagine che contiene nuvola, cielo, schermata, aria aperta">
            <a:extLst>
              <a:ext uri="{FF2B5EF4-FFF2-40B4-BE49-F238E27FC236}">
                <a16:creationId xmlns:a16="http://schemas.microsoft.com/office/drawing/2014/main" id="{90C0EFB4-E6EE-B666-749B-0F24CBBA3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5500" t="228" r="24500" b="-228"/>
          <a:stretch>
            <a:fillRect/>
          </a:stretch>
        </p:blipFill>
        <p:spPr>
          <a:xfrm>
            <a:off x="4572000" y="-7293"/>
            <a:ext cx="4572000" cy="515112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52FF60A-FDA2-7CA0-77C5-083779C00B4B}"/>
              </a:ext>
            </a:extLst>
          </p:cNvPr>
          <p:cNvSpPr txBox="1"/>
          <p:nvPr/>
        </p:nvSpPr>
        <p:spPr>
          <a:xfrm>
            <a:off x="0" y="5143827"/>
            <a:ext cx="571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blog.keliweb.it/2016/08/provider-hosting-inizio-progetto-business-web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sa/3.0/"/>
              </a:rPr>
              <a:t>CC BY-SA-NC</a:t>
            </a:r>
            <a:endParaRPr lang="it-IT" sz="9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tangolo 23">
            <a:extLst>
              <a:ext uri="{FF2B5EF4-FFF2-40B4-BE49-F238E27FC236}">
                <a16:creationId xmlns:a16="http://schemas.microsoft.com/office/drawing/2014/main" id="{497F020E-049D-6473-8E8B-E0A802546EDB}"/>
              </a:ext>
            </a:extLst>
          </p:cNvPr>
          <p:cNvSpPr/>
          <p:nvPr/>
        </p:nvSpPr>
        <p:spPr>
          <a:xfrm>
            <a:off x="4572000" y="3158836"/>
            <a:ext cx="4572000" cy="198466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46B2430-BFD9-3756-475D-9BA4314DB29A}"/>
              </a:ext>
            </a:extLst>
          </p:cNvPr>
          <p:cNvSpPr/>
          <p:nvPr/>
        </p:nvSpPr>
        <p:spPr>
          <a:xfrm>
            <a:off x="4572000" y="995878"/>
            <a:ext cx="4572000" cy="2162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079A648-63D5-2F9A-942E-2DADC3F2C632}"/>
              </a:ext>
            </a:extLst>
          </p:cNvPr>
          <p:cNvSpPr/>
          <p:nvPr/>
        </p:nvSpPr>
        <p:spPr>
          <a:xfrm>
            <a:off x="0" y="1973400"/>
            <a:ext cx="4572000" cy="3170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E69D86C9-DC79-6820-BD30-146CEFE40436}"/>
              </a:ext>
            </a:extLst>
          </p:cNvPr>
          <p:cNvSpPr/>
          <p:nvPr/>
        </p:nvSpPr>
        <p:spPr>
          <a:xfrm>
            <a:off x="285750" y="334158"/>
            <a:ext cx="3670877" cy="66172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Perché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valutare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modelli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Qualità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Sicurezza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Affidabilità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endParaRPr lang="en-US" sz="19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2B337AF-52EA-3238-0C3B-6A3ACD6B08CA}"/>
              </a:ext>
            </a:extLst>
          </p:cNvPr>
          <p:cNvSpPr txBox="1"/>
          <p:nvPr/>
        </p:nvSpPr>
        <p:spPr>
          <a:xfrm>
            <a:off x="285750" y="1238019"/>
            <a:ext cx="3733800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valutazione degli LLM è fondamentale per tre ragioni principali: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Garantire che le risposte siano accurate, pertinenti e utili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Verificare che il modello comprenda correttamente le richieste degli utenti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Assicurare che il contenuto generato sia coerente e ben strutturato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08D454D-6E63-EA22-2B47-1A21F8F737B5}"/>
              </a:ext>
            </a:extLst>
          </p:cNvPr>
          <p:cNvSpPr txBox="1"/>
          <p:nvPr/>
        </p:nvSpPr>
        <p:spPr>
          <a:xfrm>
            <a:off x="4939145" y="1232073"/>
            <a:ext cx="3539836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Sicurezza: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Identificare e mitigare contenuti dannosi o tossici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Prevenire la generazione di informazioni che potrebbero causare danni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Proteggere gli utenti da potenziali abusi del sistema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Affidabilità: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Verificare la coerenza delle risposte in diverse situazioni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Garantire prestazioni stabili nel 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Assicurare che il modello funzioni come previsto in tutti i contesti d'uso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572000" y="1"/>
            <a:ext cx="4572000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365784" y="418763"/>
            <a:ext cx="4023354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Perché valutare i modelli: 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Casi concreti di rischi</a:t>
            </a:r>
            <a:endParaRPr lang="en-US" sz="1900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E44DE83-B3D4-7D4F-8E98-81E78BB815F8}"/>
              </a:ext>
            </a:extLst>
          </p:cNvPr>
          <p:cNvSpPr txBox="1"/>
          <p:nvPr/>
        </p:nvSpPr>
        <p:spPr>
          <a:xfrm>
            <a:off x="264160" y="1446243"/>
            <a:ext cx="4023354" cy="3254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Caso Air Canada: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chatbot dell'Air Canada ha citato una politica di rimborso inesistente.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400" dirty="0"/>
              <a:t>➜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tribunale ha stabilito che la compagnia è responsabile per tutte le informazioni fornite dal suo chatbot, costringendola a pagare.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Impatto aziendale: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Perdite finanziarie dirette, danni alla reputazione, conseguenze legali ed erosione della fiducia degli utenti sono solo alcuni dei rischi concreti derivanti da modelli non adeguatamente valutati.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16F3911-D9FD-389F-9E3A-744423D1475A}"/>
              </a:ext>
            </a:extLst>
          </p:cNvPr>
          <p:cNvSpPr txBox="1"/>
          <p:nvPr/>
        </p:nvSpPr>
        <p:spPr>
          <a:xfrm>
            <a:off x="4827267" y="1744600"/>
            <a:ext cx="4061466" cy="16542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Caso Legale ChatGPT: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avvocato ha utilizzato ChatGPT per ricerche legali, ma il sistema ha citato casi giudiziari completamente inventati.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400" dirty="0"/>
              <a:t>➜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giudice federale ha emesso un'ordinanza che richiede di segnalare i contenuti generati da AI.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23">
            <a:extLst>
              <a:ext uri="{FF2B5EF4-FFF2-40B4-BE49-F238E27FC236}">
                <a16:creationId xmlns:a16="http://schemas.microsoft.com/office/drawing/2014/main" id="{4CCEE02A-8896-A8E8-5D0A-4D6F61D939BC}"/>
              </a:ext>
            </a:extLst>
          </p:cNvPr>
          <p:cNvSpPr/>
          <p:nvPr/>
        </p:nvSpPr>
        <p:spPr>
          <a:xfrm>
            <a:off x="4038601" y="1133202"/>
            <a:ext cx="5105400" cy="4010298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28599" y="468533"/>
            <a:ext cx="6961910" cy="6646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Metriche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addestramento vs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Fase di training </a:t>
            </a:r>
            <a:endParaRPr lang="en-US" sz="19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51545EA-8213-7A8F-4E0A-34ED02E607E9}"/>
              </a:ext>
            </a:extLst>
          </p:cNvPr>
          <p:cNvSpPr txBox="1"/>
          <p:nvPr/>
        </p:nvSpPr>
        <p:spPr>
          <a:xfrm>
            <a:off x="228599" y="1558022"/>
            <a:ext cx="35356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l’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addestramento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un modello linguistico (LLM), l’obiettivo è far sì che il modello impari 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prevedere correttamente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parola o la frase successiva in un testo.</a:t>
            </a:r>
          </a:p>
          <a:p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capire se il modello sta imparando bene, si usano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metriche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misurano quanto le sue previsioni sono “buone”.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4123C4A-4148-3A36-180D-F80C499D8937}"/>
              </a:ext>
            </a:extLst>
          </p:cNvPr>
          <p:cNvSpPr txBox="1"/>
          <p:nvPr/>
        </p:nvSpPr>
        <p:spPr>
          <a:xfrm>
            <a:off x="4572000" y="1558022"/>
            <a:ext cx="3649980" cy="2977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principali sono: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Loss (Perdita):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indica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quanto il modello sbaglia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 media. Più la “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loss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” è bassa, più il modello sta imparando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Accuracy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(Accuratezza):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misura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quante volte il modello indovina correttamente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risposta o la parola attesa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Perplexity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(Perplessità):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misura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quanto il modello è “sorpreso”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dal testo reale. Se è molto sorpreso, significa che non ha previsto bene cosa stava per arrivare→ quindi sta imparando male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CF800-1C45-ED92-2B4A-1666E6B68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23">
            <a:extLst>
              <a:ext uri="{FF2B5EF4-FFF2-40B4-BE49-F238E27FC236}">
                <a16:creationId xmlns:a16="http://schemas.microsoft.com/office/drawing/2014/main" id="{9046318B-0C84-651B-3D62-73DF85FB040A}"/>
              </a:ext>
            </a:extLst>
          </p:cNvPr>
          <p:cNvSpPr/>
          <p:nvPr/>
        </p:nvSpPr>
        <p:spPr>
          <a:xfrm>
            <a:off x="0" y="1280160"/>
            <a:ext cx="4236720" cy="3863340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EBB1E08-3608-BAEC-463F-6634AA917924}"/>
              </a:ext>
            </a:extLst>
          </p:cNvPr>
          <p:cNvSpPr/>
          <p:nvPr/>
        </p:nvSpPr>
        <p:spPr>
          <a:xfrm>
            <a:off x="228599" y="468533"/>
            <a:ext cx="6961910" cy="66466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Metriche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di addestramento vs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Fase di training </a:t>
            </a:r>
            <a:endParaRPr lang="en-US" sz="1900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6FDFFC1-D428-CE3B-37A7-A440992E3451}"/>
              </a:ext>
            </a:extLst>
          </p:cNvPr>
          <p:cNvSpPr txBox="1"/>
          <p:nvPr/>
        </p:nvSpPr>
        <p:spPr>
          <a:xfrm>
            <a:off x="228599" y="1476357"/>
            <a:ext cx="353568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Queste metriche, però, </a:t>
            </a:r>
            <a:r>
              <a:rPr lang="it-IT" sz="1400" b="1" dirty="0"/>
              <a:t>servono solo durante l’addestramento tecnico</a:t>
            </a:r>
            <a:r>
              <a:rPr lang="it-IT" sz="1400" dirty="0"/>
              <a:t>.</a:t>
            </a:r>
          </a:p>
          <a:p>
            <a:br>
              <a:rPr lang="it-IT" sz="1400" dirty="0"/>
            </a:br>
            <a:r>
              <a:rPr lang="it-IT" sz="1400" dirty="0"/>
              <a:t>In pratica, il modello impara a </a:t>
            </a:r>
            <a:r>
              <a:rPr lang="it-IT" sz="1400" b="1" dirty="0"/>
              <a:t>minimizzare l’errore sui dati di training</a:t>
            </a:r>
            <a:r>
              <a:rPr lang="it-IT" sz="1400" dirty="0"/>
              <a:t>, ma questo </a:t>
            </a:r>
            <a:r>
              <a:rPr lang="it-IT" sz="1400" b="1" dirty="0"/>
              <a:t>non significa</a:t>
            </a:r>
            <a:r>
              <a:rPr lang="it-IT" sz="1400" dirty="0"/>
              <a:t> che: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risponderà bene a domande reali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sarà coerente nel ragionamento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/>
              <a:t>o comprenderà le sfumature del linguaggio umano</a:t>
            </a:r>
          </a:p>
          <a:p>
            <a:endParaRPr lang="it-IT" sz="1400" dirty="0"/>
          </a:p>
          <a:p>
            <a:r>
              <a:rPr lang="it-IT" sz="1400" dirty="0"/>
              <a:t>👉 Un LLM può ottenere ottimi valori di </a:t>
            </a:r>
            <a:r>
              <a:rPr lang="it-IT" sz="1400" i="1" dirty="0" err="1"/>
              <a:t>loss</a:t>
            </a:r>
            <a:r>
              <a:rPr lang="it-IT" sz="1400" dirty="0"/>
              <a:t> o </a:t>
            </a:r>
            <a:r>
              <a:rPr lang="it-IT" sz="1400" i="1" dirty="0" err="1"/>
              <a:t>perplexity</a:t>
            </a:r>
            <a:r>
              <a:rPr lang="it-IT" sz="1400" dirty="0"/>
              <a:t>, ma </a:t>
            </a:r>
            <a:r>
              <a:rPr lang="it-IT" sz="1400" b="1" dirty="0"/>
              <a:t>comportarsi male nel mondo reale</a:t>
            </a:r>
            <a:r>
              <a:rPr lang="it-IT" sz="1400" dirty="0"/>
              <a:t> (risposte errate, incoerenti o non affidabili).</a:t>
            </a:r>
          </a:p>
        </p:txBody>
      </p:sp>
      <p:pic>
        <p:nvPicPr>
          <p:cNvPr id="3" name="Immagine 2" descr="Immagine che contiene natante, trasporto, dipinto, nuvola">
            <a:extLst>
              <a:ext uri="{FF2B5EF4-FFF2-40B4-BE49-F238E27FC236}">
                <a16:creationId xmlns:a16="http://schemas.microsoft.com/office/drawing/2014/main" id="{92DE59E0-C6E0-AEE9-5FA2-22853FE8D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36720" y="2689861"/>
            <a:ext cx="4907280" cy="245364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4184B29-57EF-5FEA-0775-52F1DD9922F3}"/>
              </a:ext>
            </a:extLst>
          </p:cNvPr>
          <p:cNvSpPr txBox="1"/>
          <p:nvPr/>
        </p:nvSpPr>
        <p:spPr>
          <a:xfrm>
            <a:off x="-62500" y="5143500"/>
            <a:ext cx="37720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sergiobalaccoscrittore.blogspot.com/2012/11/apparenze-e-realta.html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121569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23">
            <a:extLst>
              <a:ext uri="{FF2B5EF4-FFF2-40B4-BE49-F238E27FC236}">
                <a16:creationId xmlns:a16="http://schemas.microsoft.com/office/drawing/2014/main" id="{46EF34C6-0305-9B76-2749-7684B3064A12}"/>
              </a:ext>
            </a:extLst>
          </p:cNvPr>
          <p:cNvSpPr/>
          <p:nvPr/>
        </p:nvSpPr>
        <p:spPr>
          <a:xfrm>
            <a:off x="4572000" y="1029861"/>
            <a:ext cx="4572000" cy="2457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5" name="Shape 23">
            <a:extLst>
              <a:ext uri="{FF2B5EF4-FFF2-40B4-BE49-F238E27FC236}">
                <a16:creationId xmlns:a16="http://schemas.microsoft.com/office/drawing/2014/main" id="{2ED0D4CB-57D0-BA96-17E5-465D292F9962}"/>
              </a:ext>
            </a:extLst>
          </p:cNvPr>
          <p:cNvSpPr/>
          <p:nvPr/>
        </p:nvSpPr>
        <p:spPr>
          <a:xfrm>
            <a:off x="0" y="2464594"/>
            <a:ext cx="4572000" cy="26789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4" name="Shape 23">
            <a:extLst>
              <a:ext uri="{FF2B5EF4-FFF2-40B4-BE49-F238E27FC236}">
                <a16:creationId xmlns:a16="http://schemas.microsoft.com/office/drawing/2014/main" id="{FF945B5E-F24E-15DD-A0E4-241BFFC9CDC6}"/>
              </a:ext>
            </a:extLst>
          </p:cNvPr>
          <p:cNvSpPr/>
          <p:nvPr/>
        </p:nvSpPr>
        <p:spPr>
          <a:xfrm>
            <a:off x="4572000" y="2464594"/>
            <a:ext cx="4572000" cy="2678906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40960" y="195709"/>
            <a:ext cx="6393202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Metriche di addestramento vs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Fase di test</a:t>
            </a:r>
            <a:endParaRPr lang="en-US" sz="19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33E7780-ECEC-1CBA-D50D-CA3EB00FE407}"/>
              </a:ext>
            </a:extLst>
          </p:cNvPr>
          <p:cNvSpPr txBox="1"/>
          <p:nvPr/>
        </p:nvSpPr>
        <p:spPr>
          <a:xfrm>
            <a:off x="240960" y="1029861"/>
            <a:ext cx="415959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Metriche automatiche:</a:t>
            </a:r>
          </a:p>
          <a:p>
            <a:pPr marL="342900" indent="-342900">
              <a:buAutoNum type="arabicPeriod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 strumenti che confrontano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testo generato dal modello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testi di riferimento scritti da umani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Si basano su formule e calcoli automatici, senza intervento umano.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🔹 BLEU / ROUGE</a:t>
            </a: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funzionano: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contano quante parole o frasi del testo generato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coincidono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quelle del testo “corretto”.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solidFill>
                  <a:srgbClr val="3C80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Testo corretto: “Il gatto dorme sul letto.”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Testo del modello: “Il gatto riposa sul letto.”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BLEU/ROUGE danno un punteggio medio, perché alcune parole combaciano (“il“ ,“gatto”, “sul”, “letto”).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7EF53DC-50E1-2715-FE25-8E0B73E5F9A2}"/>
              </a:ext>
            </a:extLst>
          </p:cNvPr>
          <p:cNvSpPr txBox="1"/>
          <p:nvPr/>
        </p:nvSpPr>
        <p:spPr>
          <a:xfrm>
            <a:off x="4968240" y="1201072"/>
            <a:ext cx="3779520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Limite: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queste metriche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capiscono il significato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Se una frase ha parole diverse ma lo stesso senso (“Il gatto si è addormentato sul letto”), BLEU la penalizza anche se per noi umani è perfettamente valida.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🔹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BERTScore</a:t>
            </a: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funziona: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invece di confrontare solo le parole, usa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rappresentazioni semantiche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(cioè il significato nel contesto).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Quindi riconosce che “dorme” e “riposa” sono simili.</a:t>
            </a: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Vantaggio: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valuta meglio il senso delle frasi.</a:t>
            </a: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Limite: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comunque non riesce a cogliere aspetti più “umani” come tono, coerenza logica o empatia.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927E2-B6B7-F887-A45C-7D4062517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23">
            <a:extLst>
              <a:ext uri="{FF2B5EF4-FFF2-40B4-BE49-F238E27FC236}">
                <a16:creationId xmlns:a16="http://schemas.microsoft.com/office/drawing/2014/main" id="{43F2D3B5-0813-CF3E-69F1-02D9A324C221}"/>
              </a:ext>
            </a:extLst>
          </p:cNvPr>
          <p:cNvSpPr/>
          <p:nvPr/>
        </p:nvSpPr>
        <p:spPr>
          <a:xfrm>
            <a:off x="4572000" y="1029860"/>
            <a:ext cx="4572000" cy="41136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/>
          <a:lstStyle/>
          <a:p>
            <a:endParaRPr lang="it-IT"/>
          </a:p>
        </p:txBody>
      </p:sp>
      <p:sp>
        <p:nvSpPr>
          <p:cNvPr id="34" name="Shape 23">
            <a:extLst>
              <a:ext uri="{FF2B5EF4-FFF2-40B4-BE49-F238E27FC236}">
                <a16:creationId xmlns:a16="http://schemas.microsoft.com/office/drawing/2014/main" id="{69A8A524-6AC4-BF39-D866-8A11EECE7340}"/>
              </a:ext>
            </a:extLst>
          </p:cNvPr>
          <p:cNvSpPr/>
          <p:nvPr/>
        </p:nvSpPr>
        <p:spPr>
          <a:xfrm>
            <a:off x="0" y="2464594"/>
            <a:ext cx="4572000" cy="2678906"/>
          </a:xfrm>
          <a:prstGeom prst="rect">
            <a:avLst/>
          </a:prstGeom>
          <a:solidFill>
            <a:schemeClr val="bg2">
              <a:lumMod val="90000"/>
            </a:scheme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D273B00-AC20-8B4F-45B8-4F9C7092A0DD}"/>
              </a:ext>
            </a:extLst>
          </p:cNvPr>
          <p:cNvSpPr/>
          <p:nvPr/>
        </p:nvSpPr>
        <p:spPr>
          <a:xfrm>
            <a:off x="240960" y="195709"/>
            <a:ext cx="6393202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Metriche di addestramento vs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Fase di test</a:t>
            </a:r>
            <a:endParaRPr lang="en-US" sz="19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ACC4BCA-C278-C2EC-36F8-C6CA1CA4EA47}"/>
              </a:ext>
            </a:extLst>
          </p:cNvPr>
          <p:cNvSpPr txBox="1"/>
          <p:nvPr/>
        </p:nvSpPr>
        <p:spPr>
          <a:xfrm>
            <a:off x="206205" y="1213089"/>
            <a:ext cx="3994320" cy="3747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2. Metriche basate su LLM: “Valutazione intelligente”</a:t>
            </a: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Qui entra in gioco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altro modello di AI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giudica le risposte del primo modello.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🔹 LLM-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-a-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Judge</a:t>
            </a: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Significa letteralmente “un LLM come giudice”.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pratica, chiediamo a un modello (es. GPT-4) di valutare se la risposta di un altro modello è chiara, corretta e coerente.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solidFill>
                  <a:srgbClr val="3C80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“Domanda: Cos’è il RLHF?”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Risposta del modello da valutare.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LLM-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Judge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legge la risposta e dà un voto, magari da 1 a 10.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BC3839F-F9F2-C590-9A8D-1C48888F487A}"/>
              </a:ext>
            </a:extLst>
          </p:cNvPr>
          <p:cNvSpPr txBox="1"/>
          <p:nvPr/>
        </p:nvSpPr>
        <p:spPr>
          <a:xfrm>
            <a:off x="5089691" y="1904592"/>
            <a:ext cx="377952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🔹 G-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Eval</a:t>
            </a: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una versione più avanzata di LLM-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-a-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Judge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usa prompt standardizzati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fa valutazioni su più dimensioni (accuratezza, chiarezza, utilità, ecc.)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riduce la soggettività</a:t>
            </a:r>
          </a:p>
          <a:p>
            <a:pPr lvl="1"/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Vantaggio: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Queste metriche hanno 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maggiore correlazione con il giudizio umano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cioè si avvicinano di più a come valuterebbe una persona.</a:t>
            </a:r>
          </a:p>
        </p:txBody>
      </p:sp>
    </p:spTree>
    <p:extLst>
      <p:ext uri="{BB962C8B-B14F-4D97-AF65-F5344CB8AC3E}">
        <p14:creationId xmlns:p14="http://schemas.microsoft.com/office/powerpoint/2010/main" val="4000983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1C8E8-A84E-8EBF-F14A-D8C4753D1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3">
            <a:extLst>
              <a:ext uri="{FF2B5EF4-FFF2-40B4-BE49-F238E27FC236}">
                <a16:creationId xmlns:a16="http://schemas.microsoft.com/office/drawing/2014/main" id="{3972DEAC-36A5-DED3-779C-16A1A1343834}"/>
              </a:ext>
            </a:extLst>
          </p:cNvPr>
          <p:cNvSpPr/>
          <p:nvPr/>
        </p:nvSpPr>
        <p:spPr>
          <a:xfrm>
            <a:off x="4572000" y="1280160"/>
            <a:ext cx="4436269" cy="3000375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08606A4-8143-5F18-A13C-544D740725E2}"/>
              </a:ext>
            </a:extLst>
          </p:cNvPr>
          <p:cNvSpPr/>
          <p:nvPr/>
        </p:nvSpPr>
        <p:spPr>
          <a:xfrm>
            <a:off x="240960" y="195709"/>
            <a:ext cx="6393202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Metriche di addestramento vs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Fase di test</a:t>
            </a:r>
            <a:endParaRPr lang="en-US" sz="19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A5E1732-CF82-90D2-A0EE-5DA5B0BCBF86}"/>
              </a:ext>
            </a:extLst>
          </p:cNvPr>
          <p:cNvSpPr txBox="1"/>
          <p:nvPr/>
        </p:nvSpPr>
        <p:spPr>
          <a:xfrm>
            <a:off x="242401" y="1280160"/>
            <a:ext cx="399432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3. Differenza fondamentale</a:t>
            </a:r>
          </a:p>
          <a:p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Metriche di addestramento (Loss,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Accuracy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ecc.)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servono per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insegnare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 modello a migliorare durante il training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Metriche di valutazione (BLEU,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BERTScore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G-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Eval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ecc.)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→ servono per </a:t>
            </a:r>
            <a:r>
              <a:rPr lang="it-IT" sz="1250" i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capire quanto il modello è utile e affidabile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nel mondo reale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👉 In altre parole: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Addestramento = “Sto imparando bene?”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Valutazione = “Sono bravo davvero a rispondere come un umano?”</a:t>
            </a:r>
          </a:p>
        </p:txBody>
      </p:sp>
      <p:pic>
        <p:nvPicPr>
          <p:cNvPr id="5" name="Immagine 4" descr="Immagine che contiene automa meccanico, cartone animato, robot, giocattolo">
            <a:extLst>
              <a:ext uri="{FF2B5EF4-FFF2-40B4-BE49-F238E27FC236}">
                <a16:creationId xmlns:a16="http://schemas.microsoft.com/office/drawing/2014/main" id="{3AAD3443-6BB2-9B62-B2CB-E0192B9F2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56534" y="1356931"/>
            <a:ext cx="4267200" cy="28468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85776D9-46EB-7EB7-CBEC-38A6BB7E40C2}"/>
              </a:ext>
            </a:extLst>
          </p:cNvPr>
          <p:cNvSpPr txBox="1"/>
          <p:nvPr/>
        </p:nvSpPr>
        <p:spPr>
          <a:xfrm>
            <a:off x="-30479" y="5143500"/>
            <a:ext cx="4267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hlinkClick r:id="rId4" tooltip="https://www.wired.it/attualita/tech/2019/04/20/europa-intelligenza-artificiale-etica-affidabile/"/>
              </a:rPr>
              <a:t>Questa foto</a:t>
            </a:r>
            <a:r>
              <a:rPr lang="it-IT" sz="900" dirty="0"/>
              <a:t> di Autore sconosciuto è concesso in licenza da </a:t>
            </a:r>
            <a:r>
              <a:rPr lang="it-IT" sz="900" dirty="0">
                <a:hlinkClick r:id="rId5" tooltip="https://creativecommons.org/licenses/by-nc-nd/3.0/"/>
              </a:rPr>
              <a:t>CC BY-NC-ND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10608013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23">
            <a:extLst>
              <a:ext uri="{FF2B5EF4-FFF2-40B4-BE49-F238E27FC236}">
                <a16:creationId xmlns:a16="http://schemas.microsoft.com/office/drawing/2014/main" id="{72A4EFEC-C1F4-CD9D-0CCC-28AF24DF3D00}"/>
              </a:ext>
            </a:extLst>
          </p:cNvPr>
          <p:cNvSpPr/>
          <p:nvPr/>
        </p:nvSpPr>
        <p:spPr>
          <a:xfrm>
            <a:off x="-1" y="0"/>
            <a:ext cx="5072841" cy="5143500"/>
          </a:xfrm>
          <a:prstGeom prst="rect">
            <a:avLst/>
          </a:prstGeom>
          <a:solidFill>
            <a:srgbClr val="F2F2F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150018" y="255948"/>
            <a:ext cx="4922823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Cos'è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un'allucinazione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negli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LLM?</a:t>
            </a:r>
            <a:endParaRPr lang="en-US" sz="2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4A8D63-372D-F25B-6352-9906338E730E}"/>
              </a:ext>
            </a:extLst>
          </p:cNvPr>
          <p:cNvSpPr txBox="1"/>
          <p:nvPr/>
        </p:nvSpPr>
        <p:spPr>
          <a:xfrm>
            <a:off x="278993" y="1256459"/>
            <a:ext cx="4514851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allucinazioni sono uno dei problemi più critici negli LLM.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 tratta di affermazioni plausibili, ma false generate dai modelli linguistici - informazioni che sembrano corrette, ma che in realtà sono inventate o non supportate da fatti.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Cause principali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</a:t>
            </a:r>
          </a:p>
          <a:p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Dati di addestramento incompleti o imprecisi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Limiti intrinseci nella rappresentazione della conoscenza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Tendenza a "riempire i vuoti" quando l'informazione è incerta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E8E9583-1B88-D775-FCB8-5830E159F837}"/>
              </a:ext>
            </a:extLst>
          </p:cNvPr>
          <p:cNvSpPr txBox="1"/>
          <p:nvPr/>
        </p:nvSpPr>
        <p:spPr>
          <a:xfrm>
            <a:off x="5272086" y="1256459"/>
            <a:ext cx="3779520" cy="259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Tipologie di allucinazioni: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Conflazione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fonti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Mescolanza di informazioni da fonti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Errori fattuali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Affermazioni contrarie ai fatti verificabili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Informazioni prive di senso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Contenuti logicamente incoerenti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Contenuti irrilevanti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: Risposte che non affrontano la domanda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umetto: rettangolo 26">
            <a:extLst>
              <a:ext uri="{FF2B5EF4-FFF2-40B4-BE49-F238E27FC236}">
                <a16:creationId xmlns:a16="http://schemas.microsoft.com/office/drawing/2014/main" id="{A53C5626-D0B7-E971-C9E5-E2EDA0DFFCE7}"/>
              </a:ext>
            </a:extLst>
          </p:cNvPr>
          <p:cNvSpPr/>
          <p:nvPr/>
        </p:nvSpPr>
        <p:spPr>
          <a:xfrm>
            <a:off x="2893143" y="3521371"/>
            <a:ext cx="2807494" cy="1117910"/>
          </a:xfrm>
          <a:prstGeom prst="wedgeRect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Bolla: nuvola 24">
            <a:extLst>
              <a:ext uri="{FF2B5EF4-FFF2-40B4-BE49-F238E27FC236}">
                <a16:creationId xmlns:a16="http://schemas.microsoft.com/office/drawing/2014/main" id="{E31C5D46-B54A-F98F-6B13-61692D159AA9}"/>
              </a:ext>
            </a:extLst>
          </p:cNvPr>
          <p:cNvSpPr/>
          <p:nvPr/>
        </p:nvSpPr>
        <p:spPr>
          <a:xfrm>
            <a:off x="5263678" y="992284"/>
            <a:ext cx="3055778" cy="2068978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Bolla: nuvola 23">
            <a:extLst>
              <a:ext uri="{FF2B5EF4-FFF2-40B4-BE49-F238E27FC236}">
                <a16:creationId xmlns:a16="http://schemas.microsoft.com/office/drawing/2014/main" id="{786B4606-F8D4-8D03-56C4-B7933268C298}"/>
              </a:ext>
            </a:extLst>
          </p:cNvPr>
          <p:cNvSpPr/>
          <p:nvPr/>
        </p:nvSpPr>
        <p:spPr>
          <a:xfrm>
            <a:off x="1062517" y="861592"/>
            <a:ext cx="3055779" cy="2242101"/>
          </a:xfrm>
          <a:prstGeom prst="cloudCallou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94640" y="282400"/>
            <a:ext cx="7183092" cy="3462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 pratici di allucinazioni e loro impatto</a:t>
            </a:r>
            <a:endParaRPr lang="en-US" sz="225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ADA3F13-911E-D71C-EC23-97E959D2605A}"/>
              </a:ext>
            </a:extLst>
          </p:cNvPr>
          <p:cNvSpPr txBox="1"/>
          <p:nvPr/>
        </p:nvSpPr>
        <p:spPr>
          <a:xfrm>
            <a:off x="1241111" y="1452393"/>
            <a:ext cx="3055779" cy="12464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 1: Citazioni inventate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 LLM genera riferimenti bibliografici completamente fittizi ma formattati correttamente, dando l'impressione di essere basati su ricerche reali.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BCDCDBD-A061-C752-9AAB-72D4961093F7}"/>
              </a:ext>
            </a:extLst>
          </p:cNvPr>
          <p:cNvSpPr txBox="1"/>
          <p:nvPr/>
        </p:nvSpPr>
        <p:spPr>
          <a:xfrm>
            <a:off x="5527997" y="1499705"/>
            <a:ext cx="2859882" cy="1054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Esempio 2: Caso Air Canada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chatbot dell'Air Canada ha citato una politica di rimborso inesistente, portando a conseguenze legali per la compagnia.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CD264C88-5078-9BB3-CAE1-0D9C417974FF}"/>
              </a:ext>
            </a:extLst>
          </p:cNvPr>
          <p:cNvSpPr txBox="1"/>
          <p:nvPr/>
        </p:nvSpPr>
        <p:spPr>
          <a:xfrm>
            <a:off x="2914560" y="3611114"/>
            <a:ext cx="280749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Impatto reale: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 Conseguenze finanziarie dirette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 Implicazioni legali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• Erosione della fiducia degli utenti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88776"/>
            <a:ext cx="4000500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Metriche</a:t>
            </a: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automatiche: </a:t>
            </a:r>
            <a:r>
              <a:rPr lang="en-US" sz="1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Vantaggi e limitazioni </a:t>
            </a:r>
            <a:endParaRPr lang="en-US" sz="1900" dirty="0"/>
          </a:p>
        </p:txBody>
      </p:sp>
      <p:sp>
        <p:nvSpPr>
          <p:cNvPr id="26" name="Shape 23"/>
          <p:cNvSpPr/>
          <p:nvPr/>
        </p:nvSpPr>
        <p:spPr>
          <a:xfrm>
            <a:off x="5394982" y="0"/>
            <a:ext cx="37490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066BC69-045D-DF18-1A29-648D4266F104}"/>
              </a:ext>
            </a:extLst>
          </p:cNvPr>
          <p:cNvSpPr txBox="1"/>
          <p:nvPr/>
        </p:nvSpPr>
        <p:spPr>
          <a:xfrm>
            <a:off x="228600" y="1455361"/>
            <a:ext cx="45720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metriche automatiche offrono </a:t>
            </a:r>
            <a:r>
              <a:rPr lang="it-IT" sz="1250" b="1" dirty="0">
                <a:solidFill>
                  <a:srgbClr val="3C80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velocità, economicità e scalabilità</a:t>
            </a:r>
            <a:r>
              <a:rPr lang="it-IT" sz="1250" dirty="0">
                <a:solidFill>
                  <a:srgbClr val="3C80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nella valutazione degli LLM.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Permettono di testare migliaia di esempi in modo coerente e uniforme, riducendo significativamente i costi rispetto alla valutazione umana.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 le metriche più utilizzate troviamo: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BLEU/ROUGE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confrontano n-grammi tra output e riferimento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BERTScore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utilizza embedding contestuali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LLM-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-a-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Judge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impiega un altro LLM per valutare le risposte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Tuttavia, queste metriche hanno difficoltà nel valutare creatività e sfumature, e non sempre si allineano con la percezione umana della qualità.</a:t>
            </a:r>
          </a:p>
        </p:txBody>
      </p:sp>
      <p:sp>
        <p:nvSpPr>
          <p:cNvPr id="2" name="CasellaDiTesto 27">
            <a:extLst>
              <a:ext uri="{FF2B5EF4-FFF2-40B4-BE49-F238E27FC236}">
                <a16:creationId xmlns:a16="http://schemas.microsoft.com/office/drawing/2014/main" id="{375A08B9-C622-01EF-BB50-7D104DA1082A}"/>
              </a:ext>
            </a:extLst>
          </p:cNvPr>
          <p:cNvSpPr txBox="1"/>
          <p:nvPr/>
        </p:nvSpPr>
        <p:spPr>
          <a:xfrm>
            <a:off x="5465051" y="3232770"/>
            <a:ext cx="190850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vedremo queste metriche più in dettaglio nelle lezioni successive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0">
            <a:extLst>
              <a:ext uri="{FF2B5EF4-FFF2-40B4-BE49-F238E27FC236}">
                <a16:creationId xmlns:a16="http://schemas.microsoft.com/office/drawing/2014/main" id="{A66F4B24-CA82-7EA3-2D6C-276B2DA8DF0C}"/>
              </a:ext>
            </a:extLst>
          </p:cNvPr>
          <p:cNvSpPr/>
          <p:nvPr/>
        </p:nvSpPr>
        <p:spPr>
          <a:xfrm>
            <a:off x="4657817" y="0"/>
            <a:ext cx="4486183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428625" y="415409"/>
            <a:ext cx="1872307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Introduzione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428625" y="1474416"/>
            <a:ext cx="3598878" cy="294074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Large Language Models (LLM)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 diventati strumenti fondamentali in ambito industriale, con applicazioni che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spaziano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da</a:t>
            </a:r>
            <a:b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assistenza</a:t>
            </a:r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clienti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generazione</a:t>
            </a:r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contenuti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traduzione</a:t>
            </a:r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automatica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analisi</a:t>
            </a:r>
            <a:r>
              <a:rPr lang="en-US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documenti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Tuttavia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questi modelli pre-addestrati su enormi quantità di dati testuali spesso producono output che 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 sono perfettamente allineati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le aspettative e i valori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 marL="0" indent="0">
              <a:buNone/>
            </a:pPr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F7185-82F7-003D-70FC-11A77BDA27B2}"/>
              </a:ext>
            </a:extLst>
          </p:cNvPr>
          <p:cNvSpPr txBox="1"/>
          <p:nvPr/>
        </p:nvSpPr>
        <p:spPr>
          <a:xfrm>
            <a:off x="4859046" y="1474416"/>
            <a:ext cx="3928367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contesto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Reinforcement Learning from Human Feedback (RLHF)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emerge come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una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tecnica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cruciale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"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allineare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"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linguistici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le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preferenze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RLHF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perfezionare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modelli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utilizzando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feedback </a:t>
            </a:r>
            <a:r>
              <a:rPr lang="en-US" sz="1250" b="1" dirty="0" err="1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umano</a:t>
            </a:r>
            <a:r>
              <a:rPr lang="en-US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segnale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ricompensa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permettendo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loro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apprendere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cosa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utenti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considerano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alta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allineate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etici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 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9DE94-5C72-E2D9-E142-2A3A8DA40F3A}"/>
              </a:ext>
            </a:extLst>
          </p:cNvPr>
          <p:cNvSpPr txBox="1"/>
          <p:nvPr/>
        </p:nvSpPr>
        <p:spPr>
          <a:xfrm>
            <a:off x="7247138" y="100613"/>
            <a:ext cx="239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Ricapitolando</a:t>
            </a:r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…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6770C6-7240-F8E9-312A-B25DCA153D8C}"/>
              </a:ext>
            </a:extLst>
          </p:cNvPr>
          <p:cNvSpPr/>
          <p:nvPr/>
        </p:nvSpPr>
        <p:spPr>
          <a:xfrm>
            <a:off x="5077428" y="4004365"/>
            <a:ext cx="4066572" cy="11391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0"/>
          <p:cNvSpPr/>
          <p:nvPr/>
        </p:nvSpPr>
        <p:spPr>
          <a:xfrm>
            <a:off x="228601" y="202753"/>
            <a:ext cx="3587521" cy="66466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umana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:</a:t>
            </a:r>
          </a:p>
          <a:p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Qualità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percepita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9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soggettività</a:t>
            </a:r>
            <a:endParaRPr lang="en-US" sz="1900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8411451-1DF9-0CA5-1A1B-319DF71D80F6}"/>
              </a:ext>
            </a:extLst>
          </p:cNvPr>
          <p:cNvSpPr txBox="1"/>
          <p:nvPr/>
        </p:nvSpPr>
        <p:spPr>
          <a:xfrm>
            <a:off x="228602" y="1121567"/>
            <a:ext cx="5072603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valutazione umana rimane il </a:t>
            </a:r>
            <a:r>
              <a:rPr lang="it-IT" sz="1250" b="1" dirty="0">
                <a:solidFill>
                  <a:schemeClr val="accent4">
                    <a:lumMod val="50000"/>
                  </a:schemeClr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gold standard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misurare la qualità degli LLM.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approcci principali includono 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A/B Testing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confronti diretti tra output di diversi modelli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Rating scale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valutazioni su scale predefinite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Annotazione qualitativa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feedback dettagliato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Valutazione esperta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 parte di specialisti del dominio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dimensioni tipicamente valutate sono: 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Accuratezza (correttezza fattuale)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Utilità (soddisfazione delle esigenze dell'utente)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Chiarezza (facilità di comprensione)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Tono e stile (appropriatezza del linguaggio)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Sicurezza (assenza di contenuti dannosi)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5900F-A1F9-2463-2DE0-5F9F06986A42}"/>
              </a:ext>
            </a:extLst>
          </p:cNvPr>
          <p:cNvSpPr txBox="1"/>
          <p:nvPr/>
        </p:nvSpPr>
        <p:spPr>
          <a:xfrm>
            <a:off x="5144946" y="4149253"/>
            <a:ext cx="393346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Nonostante sfide come costi elevati, soggettività e difficoltà di scalare, la valutazione umana fornisce insight preziosi che le metriche automatiche non possono catturare completamente.</a:t>
            </a:r>
          </a:p>
        </p:txBody>
      </p:sp>
      <p:pic>
        <p:nvPicPr>
          <p:cNvPr id="6" name="Picture 5" descr="A hand holding a pencil and writing on a paper&#10;&#10;AI-generated content may be incorrect.">
            <a:extLst>
              <a:ext uri="{FF2B5EF4-FFF2-40B4-BE49-F238E27FC236}">
                <a16:creationId xmlns:a16="http://schemas.microsoft.com/office/drawing/2014/main" id="{307243DF-7422-2323-5FBB-E096991E0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43487" y="1251926"/>
            <a:ext cx="3569808" cy="20704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377CFB-CF98-4078-F032-5A17AFB34670}"/>
              </a:ext>
            </a:extLst>
          </p:cNvPr>
          <p:cNvSpPr txBox="1"/>
          <p:nvPr/>
        </p:nvSpPr>
        <p:spPr>
          <a:xfrm>
            <a:off x="6257574" y="5161068"/>
            <a:ext cx="356980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el-marketing-en-la-administracion.blogspot.com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/3.0/"/>
              </a:rPr>
              <a:t>CC BY-NC</a:t>
            </a:r>
            <a:endParaRPr lang="en-US" sz="9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-1" y="1"/>
            <a:ext cx="4803495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274303" y="218456"/>
            <a:ext cx="4023354" cy="66172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Valutazione</a:t>
            </a: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continua</a:t>
            </a:r>
            <a:r>
              <a:rPr lang="en-US" sz="225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9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Monitoraggio post-deployment</a:t>
            </a:r>
            <a:endParaRPr lang="en-US" sz="19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DA6D60C-D3F5-9A4A-EF74-03591E10F9DE}"/>
              </a:ext>
            </a:extLst>
          </p:cNvPr>
          <p:cNvSpPr txBox="1"/>
          <p:nvPr/>
        </p:nvSpPr>
        <p:spPr>
          <a:xfrm>
            <a:off x="241498" y="1187505"/>
            <a:ext cx="4457823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Perché è necessaria:</a:t>
            </a:r>
            <a:b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LLM possono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degradarsi nel tempo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(concept drift)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Nuovi casi d'uso emergono dopo il deployment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utenti trovano modi imprevisti di interagire con il sistema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L'ambiente operativo cambia costantemente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Componenti del monitoraggio:</a:t>
            </a:r>
            <a:b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 Telemetria in tempo reale (metriche operative)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 Feedback degli utenti (esplicito e implicito)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 Valutazione periodica su dataset di benchmark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 Aggiornamento del modello e dei guardrail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EC77C-E580-4893-FDE4-9D47C8E25351}"/>
              </a:ext>
            </a:extLst>
          </p:cNvPr>
          <p:cNvSpPr txBox="1"/>
          <p:nvPr/>
        </p:nvSpPr>
        <p:spPr>
          <a:xfrm>
            <a:off x="4975545" y="3495829"/>
            <a:ext cx="399640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Strumenti:</a:t>
            </a:r>
            <a:b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</a:b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Dashboard di monitoraggio, sistemi di allerta per degradazione delle prestazioni, pipeline di test automatizzati e framework di valutazione integrati permettono di mantenere e migliorare le prestazioni degli LLM nel tempo.</a:t>
            </a:r>
          </a:p>
        </p:txBody>
      </p:sp>
      <p:pic>
        <p:nvPicPr>
          <p:cNvPr id="7" name="Picture 6" descr="A hand holding a phone with a graph on the screen&#10;&#10;AI-generated content may be incorrect.">
            <a:extLst>
              <a:ext uri="{FF2B5EF4-FFF2-40B4-BE49-F238E27FC236}">
                <a16:creationId xmlns:a16="http://schemas.microsoft.com/office/drawing/2014/main" id="{C6BD145F-FB44-71AE-DD35-EA99F1276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077345" y="0"/>
            <a:ext cx="4066655" cy="31873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624696-8C17-25CE-A09D-B0256245BFA3}"/>
              </a:ext>
            </a:extLst>
          </p:cNvPr>
          <p:cNvSpPr txBox="1"/>
          <p:nvPr/>
        </p:nvSpPr>
        <p:spPr>
          <a:xfrm>
            <a:off x="6382094" y="5208138"/>
            <a:ext cx="280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ilmond.wordpress.com/2017/04/13/team-di-apple-lavora-su-rivoluzionario-sistema-di-monitoraggio-della-glicemia/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-nd/3.0/"/>
              </a:rPr>
              <a:t>CC BY-NC-ND</a:t>
            </a:r>
            <a:endParaRPr lang="en-US" sz="9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614727"/>
            <a:ext cx="4000500" cy="3722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 </a:t>
            </a:r>
            <a:r>
              <a:rPr lang="en-US" sz="2400" dirty="0" err="1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riassumere</a:t>
            </a:r>
            <a:endParaRPr lang="en-US" sz="2400" dirty="0"/>
          </a:p>
        </p:txBody>
      </p:sp>
      <p:sp>
        <p:nvSpPr>
          <p:cNvPr id="32" name="Shape 29"/>
          <p:cNvSpPr/>
          <p:nvPr/>
        </p:nvSpPr>
        <p:spPr>
          <a:xfrm>
            <a:off x="5019554" y="0"/>
            <a:ext cx="4124446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9B6BACB-2639-AB48-B034-BC6935A71FF8}"/>
              </a:ext>
            </a:extLst>
          </p:cNvPr>
          <p:cNvSpPr txBox="1"/>
          <p:nvPr/>
        </p:nvSpPr>
        <p:spPr>
          <a:xfrm>
            <a:off x="228600" y="1375053"/>
            <a:ext cx="457200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Punti chiave da ricordare: 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l'importanza della valutazione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garantire qualità, sicurezza e affidabilità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differenza tra metriche di training e valutazione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Training -&gt; ottimizzazione del modello</a:t>
            </a:r>
          </a:p>
          <a:p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Valutazione -&gt; performance nel mondo reale)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allucinazioni come sfida critica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richiede strategie di mitigazione efficaci.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823F3-E7EB-F357-A1C3-DE437A5BFE8E}"/>
              </a:ext>
            </a:extLst>
          </p:cNvPr>
          <p:cNvSpPr txBox="1"/>
          <p:nvPr/>
        </p:nvSpPr>
        <p:spPr>
          <a:xfrm>
            <a:off x="5281539" y="1371421"/>
            <a:ext cx="342031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necessario un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approccio bilanciato alla valutazione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combini metriche automatiche (veloci, economiche) con valutazione umana (qualità percepita) e implementi un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monitoraggio continuo post-deployment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corso introduttivo fornisce le basi per comprendere l'importanza della valutazione degli LLM, fondamento per esplorare metriche più avanzate e metodologie specifiche.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C3E45-268D-E9CC-94BF-B135C8E32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6849008-0506-5679-C2A0-59838D07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AB6657A-3F1A-FFB4-6C83-B2001785E325}"/>
              </a:ext>
            </a:extLst>
          </p:cNvPr>
          <p:cNvSpPr/>
          <p:nvPr/>
        </p:nvSpPr>
        <p:spPr>
          <a:xfrm>
            <a:off x="1568774" y="2234125"/>
            <a:ext cx="6006452" cy="6752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438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Grazie per </a:t>
            </a:r>
            <a:r>
              <a:rPr lang="en-US" sz="4388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l’attenzione</a:t>
            </a:r>
            <a:endParaRPr lang="en-US" sz="4388" dirty="0"/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655A852F-7FD2-18FD-4DD5-72593900814B}"/>
              </a:ext>
            </a:extLst>
          </p:cNvPr>
          <p:cNvSpPr txBox="1"/>
          <p:nvPr/>
        </p:nvSpPr>
        <p:spPr>
          <a:xfrm>
            <a:off x="7349837" y="4644509"/>
            <a:ext cx="4599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IBM CIC Italy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5300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572000" y="-1"/>
            <a:ext cx="4572000" cy="512206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325098" y="272535"/>
            <a:ext cx="258243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completo</a:t>
            </a:r>
            <a:endParaRPr lang="en-US" sz="2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99DBB5B-09DD-74C8-8566-626C0BF3CAD4}"/>
              </a:ext>
            </a:extLst>
          </p:cNvPr>
          <p:cNvSpPr txBox="1"/>
          <p:nvPr/>
        </p:nvSpPr>
        <p:spPr>
          <a:xfrm>
            <a:off x="365781" y="1249462"/>
            <a:ext cx="3841888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è la base fondamentale di ogni pipeline RLHF.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questa fase, il modello viene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addestrato su enormi quantità di dati testuali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 apprendere le strutture linguistiche di base.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Durante il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il modello impara a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predire la parola successiva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 una sequenza, acquisendo conoscenze generali sul linguaggio, ma </a:t>
            </a: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senza specifiche capacità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di seguire istruzioni.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Questa fase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richiede enormi risorse computazionali e grandi dataset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ma è essenziale per costruire le fondamenta su cui si baseranno le successive fasi di fine-tuning e RLHF.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0DD9E6D2-923F-8182-FE13-EF8B0A8090A5}"/>
              </a:ext>
            </a:extLst>
          </p:cNvPr>
          <p:cNvSpPr/>
          <p:nvPr/>
        </p:nvSpPr>
        <p:spPr>
          <a:xfrm>
            <a:off x="441987" y="926296"/>
            <a:ext cx="2202526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Step 1 – pre-training</a:t>
            </a:r>
            <a:endParaRPr lang="en-US" dirty="0"/>
          </a:p>
        </p:txBody>
      </p:sp>
      <p:pic>
        <p:nvPicPr>
          <p:cNvPr id="3074" name="Picture 2" descr="The Power of RLHF: From GPT-3 to ChatGPT | by LM Po | Medium">
            <a:extLst>
              <a:ext uri="{FF2B5EF4-FFF2-40B4-BE49-F238E27FC236}">
                <a16:creationId xmlns:a16="http://schemas.microsoft.com/office/drawing/2014/main" id="{9AFD11B5-8A5D-98A2-7D47-BCABE3619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62" y="1730786"/>
            <a:ext cx="4106675" cy="166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4206218" cy="5143500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1"/>
          <p:cNvSpPr/>
          <p:nvPr/>
        </p:nvSpPr>
        <p:spPr>
          <a:xfrm>
            <a:off x="4572000" y="301230"/>
            <a:ext cx="2582438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Schema </a:t>
            </a:r>
            <a:r>
              <a:rPr lang="en-US" sz="2400" dirty="0" err="1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completo</a:t>
            </a:r>
            <a:endParaRPr lang="en-US" sz="2400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7604CB4-CA8F-F9F5-5F1B-35C6B2FDAA4B}"/>
              </a:ext>
            </a:extLst>
          </p:cNvPr>
          <p:cNvSpPr txBox="1"/>
          <p:nvPr/>
        </p:nvSpPr>
        <p:spPr>
          <a:xfrm>
            <a:off x="4511040" y="1371421"/>
            <a:ext cx="385572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Dopo il </a:t>
            </a:r>
            <a:r>
              <a:rPr lang="it-IT" sz="1250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-training, il modello viene sottoposto a </a:t>
            </a:r>
            <a:r>
              <a:rPr lang="it-IT" sz="1250" b="1" dirty="0" err="1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Fine-Tuning (SFT)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 esempi di alta qualità creati o selezionati da umani.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Successivamente, viene addestrato un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Reward Model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impara a valutare la qualità delle risposte in base alle preferenze umane.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Infine, il modello viene ottimizzato con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RLHF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massimizzare il punteggio del Reward Model, allineando così l'output con le preferenze umane.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F2ACE93D-D676-0C7B-589A-A802D113172E}"/>
              </a:ext>
            </a:extLst>
          </p:cNvPr>
          <p:cNvSpPr/>
          <p:nvPr/>
        </p:nvSpPr>
        <p:spPr>
          <a:xfrm>
            <a:off x="4572000" y="1064795"/>
            <a:ext cx="1240724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Step 2 - SFT</a:t>
            </a:r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0E9C53E-47D7-C34A-7645-57122C0574A9}"/>
              </a:ext>
            </a:extLst>
          </p:cNvPr>
          <p:cNvSpPr/>
          <p:nvPr/>
        </p:nvSpPr>
        <p:spPr>
          <a:xfrm>
            <a:off x="4571999" y="2169169"/>
            <a:ext cx="2465419" cy="2769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Step 3 – Reward Model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07BAA-079C-EC58-1929-92D408450D65}"/>
              </a:ext>
            </a:extLst>
          </p:cNvPr>
          <p:cNvSpPr txBox="1"/>
          <p:nvPr/>
        </p:nvSpPr>
        <p:spPr>
          <a:xfrm>
            <a:off x="4526291" y="33091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Step 4 - RLHF</a:t>
            </a:r>
            <a:endParaRPr lang="en-US" dirty="0"/>
          </a:p>
        </p:txBody>
      </p:sp>
      <p:pic>
        <p:nvPicPr>
          <p:cNvPr id="2050" name="Picture 2" descr="The Power of RLHF: From GPT-3 to ChatGPT | by LM Po | Medium">
            <a:extLst>
              <a:ext uri="{FF2B5EF4-FFF2-40B4-BE49-F238E27FC236}">
                <a16:creationId xmlns:a16="http://schemas.microsoft.com/office/drawing/2014/main" id="{FC4CA156-2B75-24CE-E1CB-BA682C45F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1" y="1615999"/>
            <a:ext cx="3851111" cy="155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228600" y="285380"/>
            <a:ext cx="4000500" cy="37228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Esempio pipeline OpenAI </a:t>
            </a:r>
            <a:endParaRPr lang="en-US" sz="2400" dirty="0">
              <a:solidFill>
                <a:srgbClr val="0F62FE"/>
              </a:solidFill>
            </a:endParaRPr>
          </a:p>
        </p:txBody>
      </p:sp>
      <p:sp>
        <p:nvSpPr>
          <p:cNvPr id="26" name="Shape 23"/>
          <p:cNvSpPr/>
          <p:nvPr/>
        </p:nvSpPr>
        <p:spPr>
          <a:xfrm>
            <a:off x="5394982" y="0"/>
            <a:ext cx="3749018" cy="180822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2407822-5BFD-CF4D-0839-BAE799A022E5}"/>
              </a:ext>
            </a:extLst>
          </p:cNvPr>
          <p:cNvSpPr txBox="1"/>
          <p:nvPr/>
        </p:nvSpPr>
        <p:spPr>
          <a:xfrm>
            <a:off x="228600" y="1600111"/>
            <a:ext cx="5080852" cy="2593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OpenAI ha sviluppato una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pipeline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che illustra perfettamente l'evoluzione dei modelli linguistici: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Pre-training -&gt; GPT-3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 Risultato: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 base pre-addestrato</a:t>
            </a:r>
          </a:p>
          <a:p>
            <a:pPr marL="342900" indent="-342900">
              <a:buFont typeface="+mj-lt"/>
              <a:buAutoNum type="arabicPeriod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Fine-tuning (GPT-3) -&gt; InstructGPT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 Risultato: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 fine-tuned con istruzioni</a:t>
            </a:r>
          </a:p>
          <a:p>
            <a:pPr marL="342900" indent="-342900">
              <a:buFont typeface="+mj-lt"/>
              <a:buAutoNum type="arabicPeriod"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250" b="1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RLHF (InstructGPT) -&gt; ChatGPT</a:t>
            </a:r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</a:p>
          <a:p>
            <a:r>
              <a:rPr lang="it-IT" sz="1250" dirty="0">
                <a:solidFill>
                  <a:srgbClr val="0F62FE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       Risultato: 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 ottimizzato con RLHF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BFE5E7F5-77CD-1AF0-2497-A01D354DA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367" y="2050924"/>
            <a:ext cx="3504247" cy="1041651"/>
          </a:xfrm>
          <a:prstGeom prst="rect">
            <a:avLst/>
          </a:prstGeom>
        </p:spPr>
      </p:pic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B57842D6-3C86-F56F-CE47-5F0C3193F450}"/>
              </a:ext>
            </a:extLst>
          </p:cNvPr>
          <p:cNvCxnSpPr/>
          <p:nvPr/>
        </p:nvCxnSpPr>
        <p:spPr>
          <a:xfrm>
            <a:off x="5556441" y="2167422"/>
            <a:ext cx="0" cy="7924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291ADE89-95A2-11FD-E7B2-AA2604AD522E}"/>
              </a:ext>
            </a:extLst>
          </p:cNvPr>
          <p:cNvCxnSpPr/>
          <p:nvPr/>
        </p:nvCxnSpPr>
        <p:spPr>
          <a:xfrm>
            <a:off x="8954474" y="2164080"/>
            <a:ext cx="0" cy="7924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Shape 23">
            <a:extLst>
              <a:ext uri="{FF2B5EF4-FFF2-40B4-BE49-F238E27FC236}">
                <a16:creationId xmlns:a16="http://schemas.microsoft.com/office/drawing/2014/main" id="{72322727-2C87-2A37-BEE8-39FF0EEB4C02}"/>
              </a:ext>
            </a:extLst>
          </p:cNvPr>
          <p:cNvSpPr/>
          <p:nvPr/>
        </p:nvSpPr>
        <p:spPr>
          <a:xfrm>
            <a:off x="5394981" y="3335272"/>
            <a:ext cx="3749018" cy="180822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>
            <a:extLst>
              <a:ext uri="{FF2B5EF4-FFF2-40B4-BE49-F238E27FC236}">
                <a16:creationId xmlns:a16="http://schemas.microsoft.com/office/drawing/2014/main" id="{19E4DA1A-33AA-5A1A-2DEA-79B37E6ADDDF}"/>
              </a:ext>
            </a:extLst>
          </p:cNvPr>
          <p:cNvSpPr/>
          <p:nvPr/>
        </p:nvSpPr>
        <p:spPr>
          <a:xfrm>
            <a:off x="4572000" y="-1"/>
            <a:ext cx="4572000" cy="5122069"/>
          </a:xfrm>
          <a:prstGeom prst="rect">
            <a:avLst/>
          </a:prstGeom>
          <a:solidFill>
            <a:srgbClr val="F4F4F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Text 0"/>
          <p:cNvSpPr/>
          <p:nvPr/>
        </p:nvSpPr>
        <p:spPr>
          <a:xfrm>
            <a:off x="228600" y="215383"/>
            <a:ext cx="364683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F62FE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Esempio pipeline OpenAI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228600" y="556809"/>
            <a:ext cx="65" cy="3722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2419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A04AB8-2EEB-1E54-A0A2-845AF3A2E20B}"/>
              </a:ext>
            </a:extLst>
          </p:cNvPr>
          <p:cNvSpPr txBox="1"/>
          <p:nvPr/>
        </p:nvSpPr>
        <p:spPr>
          <a:xfrm>
            <a:off x="228665" y="742949"/>
            <a:ext cx="4059250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a.    GPT-3 ➜  InstructGPT</a:t>
            </a:r>
          </a:p>
          <a:p>
            <a:pPr>
              <a:buNone/>
            </a:pPr>
            <a:endParaRPr lang="it-IT" sz="1250" b="1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passaggio ha coinvolto principalmente </a:t>
            </a:r>
            <a:r>
              <a:rPr lang="it-IT" sz="1250" b="1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Supervised Fine-Tuning (SFT)</a:t>
            </a: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su esempi di risposte di alta qualità.</a:t>
            </a:r>
          </a:p>
          <a:p>
            <a:pPr>
              <a:buNone/>
            </a:pPr>
            <a:endParaRPr lang="it-IT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>
              <a:buNone/>
            </a:pPr>
            <a:r>
              <a:rPr lang="it-IT" sz="1250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 ha migliorato la capacità del modello di seguire istruzioni, ma non era ancora sufficiente per garantire risposte completamente allineate con le preferenze umane.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2DF3BC55-3FDC-8998-1F9A-BDE4AFC64FC2}"/>
              </a:ext>
            </a:extLst>
          </p:cNvPr>
          <p:cNvSpPr/>
          <p:nvPr/>
        </p:nvSpPr>
        <p:spPr>
          <a:xfrm>
            <a:off x="297245" y="2917119"/>
            <a:ext cx="4206175" cy="194668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buAutoNum type="alphaLcPeriod" startAt="2"/>
            </a:pP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InstructGPT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it-IT" sz="1400" b="1" dirty="0"/>
              <a:t>➜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ChatGPT</a:t>
            </a:r>
          </a:p>
          <a:p>
            <a:endParaRPr lang="en-US" sz="1250" b="1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Il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feedback 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è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l'elemento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cruciale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che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ha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permesso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 OpenAI di fare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secondo passaggio.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pPr marL="0" indent="0">
              <a:buNone/>
            </a:pP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Gli annotatori umani valutano e classificano diverse risposte generate dal modello, creando un dataset di preferenze che viene utilizzato per addestrare un 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 di ricompensa (reward model)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A811DB5B-A178-2A4D-DD46-FADA7E755ABB}"/>
              </a:ext>
            </a:extLst>
          </p:cNvPr>
          <p:cNvSpPr txBox="1"/>
          <p:nvPr/>
        </p:nvSpPr>
        <p:spPr>
          <a:xfrm>
            <a:off x="4948859" y="2489433"/>
            <a:ext cx="4008120" cy="2629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ricompensa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viene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poi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utilizzato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per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comportamento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LLM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attraverso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l'</a:t>
            </a:r>
            <a:r>
              <a:rPr lang="en-US" sz="1250" b="1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algoritmo</a:t>
            </a:r>
            <a:r>
              <a:rPr lang="en-US" sz="1250" b="1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PPO (Proximal Policy Optimization)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permettendo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al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apprendere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tipi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sono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preferite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dagli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</a:p>
          <a:p>
            <a:endParaRPr lang="en-US" sz="1250" dirty="0">
              <a:solidFill>
                <a:srgbClr val="000000"/>
              </a:solidFill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  <a:p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Questo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processo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iterativo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feedback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ottimizzazione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consente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di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allineare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progressivamente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il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comportamento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del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modello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con le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aspettative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valori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umani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migliorando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significativamente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la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qualità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,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sicurezza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e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utilità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delle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 </a:t>
            </a:r>
            <a:r>
              <a:rPr lang="en-US" sz="1250" dirty="0" err="1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risposte</a:t>
            </a:r>
            <a:r>
              <a:rPr lang="en-US" sz="1250" dirty="0">
                <a:solidFill>
                  <a:srgbClr val="000000"/>
                </a:solidFill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</a:rPr>
              <a:t>.</a:t>
            </a:r>
            <a:endParaRPr lang="en-US" sz="1250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pic>
        <p:nvPicPr>
          <p:cNvPr id="1028" name="Picture 4" descr="OpenAI Logo, symbol, meaning, history, PNG, brand">
            <a:extLst>
              <a:ext uri="{FF2B5EF4-FFF2-40B4-BE49-F238E27FC236}">
                <a16:creationId xmlns:a16="http://schemas.microsoft.com/office/drawing/2014/main" id="{A16B4F19-2902-3544-4FDE-FAB6833CF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988" y="365649"/>
            <a:ext cx="3222593" cy="181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5389</Words>
  <Application>Microsoft Office PowerPoint</Application>
  <PresentationFormat>On-screen Show (16:9)</PresentationFormat>
  <Paragraphs>653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Noto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NAZARIO MARTINO</cp:lastModifiedBy>
  <cp:revision>44</cp:revision>
  <dcterms:created xsi:type="dcterms:W3CDTF">2025-09-30T10:40:55Z</dcterms:created>
  <dcterms:modified xsi:type="dcterms:W3CDTF">2025-11-01T14:08:02Z</dcterms:modified>
</cp:coreProperties>
</file>